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1"/>
    <p:sldMasterId id="2147483690" r:id="rId2"/>
  </p:sldMasterIdLst>
  <p:notesMasterIdLst>
    <p:notesMasterId r:id="rId29"/>
  </p:notesMasterIdLst>
  <p:handoutMasterIdLst>
    <p:handoutMasterId r:id="rId30"/>
  </p:handoutMasterIdLst>
  <p:sldIdLst>
    <p:sldId id="258" r:id="rId3"/>
    <p:sldId id="491" r:id="rId4"/>
    <p:sldId id="414" r:id="rId5"/>
    <p:sldId id="449" r:id="rId6"/>
    <p:sldId id="487" r:id="rId7"/>
    <p:sldId id="484" r:id="rId8"/>
    <p:sldId id="498" r:id="rId9"/>
    <p:sldId id="471" r:id="rId10"/>
    <p:sldId id="472" r:id="rId11"/>
    <p:sldId id="496" r:id="rId12"/>
    <p:sldId id="497" r:id="rId13"/>
    <p:sldId id="499" r:id="rId14"/>
    <p:sldId id="485" r:id="rId15"/>
    <p:sldId id="456" r:id="rId16"/>
    <p:sldId id="500" r:id="rId17"/>
    <p:sldId id="501" r:id="rId18"/>
    <p:sldId id="502" r:id="rId19"/>
    <p:sldId id="503" r:id="rId20"/>
    <p:sldId id="504" r:id="rId21"/>
    <p:sldId id="505" r:id="rId22"/>
    <p:sldId id="507" r:id="rId23"/>
    <p:sldId id="508" r:id="rId24"/>
    <p:sldId id="509" r:id="rId25"/>
    <p:sldId id="495" r:id="rId26"/>
    <p:sldId id="510" r:id="rId27"/>
    <p:sldId id="421" r:id="rId28"/>
  </p:sldIdLst>
  <p:sldSz cx="9144000" cy="6858000" type="screen4x3"/>
  <p:notesSz cx="7010400" cy="92233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5">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205B9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29" autoAdjust="0"/>
    <p:restoredTop sz="59636" autoAdjust="0"/>
  </p:normalViewPr>
  <p:slideViewPr>
    <p:cSldViewPr>
      <p:cViewPr varScale="1">
        <p:scale>
          <a:sx n="44" d="100"/>
          <a:sy n="44" d="100"/>
        </p:scale>
        <p:origin x="2004" y="42"/>
      </p:cViewPr>
      <p:guideLst>
        <p:guide orient="horz" pos="2160"/>
        <p:guide pos="2880"/>
      </p:guideLst>
    </p:cSldViewPr>
  </p:slideViewPr>
  <p:notesTextViewPr>
    <p:cViewPr>
      <p:scale>
        <a:sx n="125" d="100"/>
        <a:sy n="125" d="100"/>
      </p:scale>
      <p:origin x="0" y="0"/>
    </p:cViewPr>
  </p:notesTextViewPr>
  <p:sorterViewPr>
    <p:cViewPr>
      <p:scale>
        <a:sx n="66" d="100"/>
        <a:sy n="66" d="100"/>
      </p:scale>
      <p:origin x="0" y="0"/>
    </p:cViewPr>
  </p:sorterViewPr>
  <p:notesViewPr>
    <p:cSldViewPr>
      <p:cViewPr varScale="1">
        <p:scale>
          <a:sx n="51" d="100"/>
          <a:sy n="51" d="100"/>
        </p:scale>
        <p:origin x="-2669" y="-96"/>
      </p:cViewPr>
      <p:guideLst>
        <p:guide orient="horz" pos="2905"/>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0559"/>
          </a:xfrm>
          <a:prstGeom prst="rect">
            <a:avLst/>
          </a:prstGeom>
        </p:spPr>
        <p:txBody>
          <a:bodyPr vert="horz" lIns="92756" tIns="46378" rIns="92756" bIns="46378" rtlCol="0"/>
          <a:lstStyle>
            <a:lvl1pPr algn="l">
              <a:defRPr sz="1200" dirty="0">
                <a:cs typeface="+mn-cs"/>
              </a:defRPr>
            </a:lvl1pPr>
          </a:lstStyle>
          <a:p>
            <a:pPr>
              <a:defRPr/>
            </a:pPr>
            <a:endParaRPr lang="en-US"/>
          </a:p>
        </p:txBody>
      </p:sp>
      <p:sp>
        <p:nvSpPr>
          <p:cNvPr id="3" name="Date Placeholder 2"/>
          <p:cNvSpPr>
            <a:spLocks noGrp="1"/>
          </p:cNvSpPr>
          <p:nvPr>
            <p:ph type="dt" sz="quarter" idx="1"/>
          </p:nvPr>
        </p:nvSpPr>
        <p:spPr>
          <a:xfrm>
            <a:off x="3970734" y="0"/>
            <a:ext cx="3038145" cy="460559"/>
          </a:xfrm>
          <a:prstGeom prst="rect">
            <a:avLst/>
          </a:prstGeom>
        </p:spPr>
        <p:txBody>
          <a:bodyPr vert="horz" lIns="92756" tIns="46378" rIns="92756" bIns="46378" rtlCol="0"/>
          <a:lstStyle>
            <a:lvl1pPr algn="r">
              <a:defRPr sz="1200" smtClean="0">
                <a:cs typeface="+mn-cs"/>
              </a:defRPr>
            </a:lvl1pPr>
          </a:lstStyle>
          <a:p>
            <a:pPr>
              <a:defRPr/>
            </a:pPr>
            <a:fld id="{12B8B803-5AA6-41A9-9F24-80764C53D9B4}" type="datetimeFigureOut">
              <a:rPr lang="en-US"/>
              <a:pPr>
                <a:defRPr/>
              </a:pPr>
              <a:t>10/24/2018</a:t>
            </a:fld>
            <a:endParaRPr lang="en-US" dirty="0"/>
          </a:p>
        </p:txBody>
      </p:sp>
      <p:sp>
        <p:nvSpPr>
          <p:cNvPr id="4" name="Footer Placeholder 3"/>
          <p:cNvSpPr>
            <a:spLocks noGrp="1"/>
          </p:cNvSpPr>
          <p:nvPr>
            <p:ph type="ftr" sz="quarter" idx="2"/>
          </p:nvPr>
        </p:nvSpPr>
        <p:spPr>
          <a:xfrm>
            <a:off x="0" y="8761292"/>
            <a:ext cx="3038145" cy="460559"/>
          </a:xfrm>
          <a:prstGeom prst="rect">
            <a:avLst/>
          </a:prstGeom>
        </p:spPr>
        <p:txBody>
          <a:bodyPr vert="horz" lIns="92756" tIns="46378" rIns="92756" bIns="46378" rtlCol="0" anchor="b"/>
          <a:lstStyle>
            <a:lvl1pPr algn="l">
              <a:defRPr sz="1200" dirty="0">
                <a:cs typeface="+mn-cs"/>
              </a:defRPr>
            </a:lvl1pPr>
          </a:lstStyle>
          <a:p>
            <a:pPr>
              <a:defRPr/>
            </a:pPr>
            <a:endParaRPr lang="en-US"/>
          </a:p>
        </p:txBody>
      </p:sp>
      <p:sp>
        <p:nvSpPr>
          <p:cNvPr id="5" name="Slide Number Placeholder 4"/>
          <p:cNvSpPr>
            <a:spLocks noGrp="1"/>
          </p:cNvSpPr>
          <p:nvPr>
            <p:ph type="sldNum" sz="quarter" idx="3"/>
          </p:nvPr>
        </p:nvSpPr>
        <p:spPr>
          <a:xfrm>
            <a:off x="3970734" y="8761292"/>
            <a:ext cx="3038145" cy="460559"/>
          </a:xfrm>
          <a:prstGeom prst="rect">
            <a:avLst/>
          </a:prstGeom>
        </p:spPr>
        <p:txBody>
          <a:bodyPr vert="horz" lIns="92756" tIns="46378" rIns="92756" bIns="46378" rtlCol="0" anchor="b"/>
          <a:lstStyle>
            <a:lvl1pPr algn="r">
              <a:defRPr sz="1200" smtClean="0">
                <a:cs typeface="+mn-cs"/>
              </a:defRPr>
            </a:lvl1pPr>
          </a:lstStyle>
          <a:p>
            <a:pPr>
              <a:defRPr/>
            </a:pPr>
            <a:fld id="{242429B5-54A9-475E-A646-AA1C88AAE6B8}" type="slidenum">
              <a:rPr lang="en-US"/>
              <a:pPr>
                <a:defRPr/>
              </a:pPr>
              <a:t>‹#›</a:t>
            </a:fld>
            <a:endParaRPr lang="en-US" dirty="0"/>
          </a:p>
        </p:txBody>
      </p:sp>
    </p:spTree>
    <p:extLst>
      <p:ext uri="{BB962C8B-B14F-4D97-AF65-F5344CB8AC3E}">
        <p14:creationId xmlns:p14="http://schemas.microsoft.com/office/powerpoint/2010/main" val="22454966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0559"/>
          </a:xfrm>
          <a:prstGeom prst="rect">
            <a:avLst/>
          </a:prstGeom>
        </p:spPr>
        <p:txBody>
          <a:bodyPr vert="horz" lIns="92756" tIns="46378" rIns="92756" bIns="46378" rtlCol="0"/>
          <a:lstStyle>
            <a:lvl1pPr algn="l">
              <a:defRPr sz="1200" dirty="0">
                <a:cs typeface="+mn-cs"/>
              </a:defRPr>
            </a:lvl1pPr>
          </a:lstStyle>
          <a:p>
            <a:pPr>
              <a:defRPr/>
            </a:pPr>
            <a:endParaRPr lang="en-US"/>
          </a:p>
        </p:txBody>
      </p:sp>
      <p:sp>
        <p:nvSpPr>
          <p:cNvPr id="3" name="Date Placeholder 2"/>
          <p:cNvSpPr>
            <a:spLocks noGrp="1"/>
          </p:cNvSpPr>
          <p:nvPr>
            <p:ph type="dt" idx="1"/>
          </p:nvPr>
        </p:nvSpPr>
        <p:spPr>
          <a:xfrm>
            <a:off x="3970734" y="0"/>
            <a:ext cx="3038145" cy="460559"/>
          </a:xfrm>
          <a:prstGeom prst="rect">
            <a:avLst/>
          </a:prstGeom>
        </p:spPr>
        <p:txBody>
          <a:bodyPr vert="horz" lIns="92756" tIns="46378" rIns="92756" bIns="46378" rtlCol="0"/>
          <a:lstStyle>
            <a:lvl1pPr algn="r">
              <a:defRPr sz="1200" smtClean="0">
                <a:cs typeface="+mn-cs"/>
              </a:defRPr>
            </a:lvl1pPr>
          </a:lstStyle>
          <a:p>
            <a:pPr>
              <a:defRPr/>
            </a:pPr>
            <a:fld id="{CA3759E7-D4FC-4168-B876-0ABCB9773E82}" type="datetimeFigureOut">
              <a:rPr lang="en-US"/>
              <a:pPr>
                <a:defRPr/>
              </a:pPr>
              <a:t>10/24/2018</a:t>
            </a:fld>
            <a:endParaRPr lang="en-US" dirty="0"/>
          </a:p>
        </p:txBody>
      </p:sp>
      <p:sp>
        <p:nvSpPr>
          <p:cNvPr id="4" name="Slide Image Placeholder 3"/>
          <p:cNvSpPr>
            <a:spLocks noGrp="1" noRot="1" noChangeAspect="1"/>
          </p:cNvSpPr>
          <p:nvPr>
            <p:ph type="sldImg" idx="2"/>
          </p:nvPr>
        </p:nvSpPr>
        <p:spPr>
          <a:xfrm>
            <a:off x="1200150" y="692150"/>
            <a:ext cx="4610100" cy="3459163"/>
          </a:xfrm>
          <a:prstGeom prst="rect">
            <a:avLst/>
          </a:prstGeom>
          <a:noFill/>
          <a:ln w="12700">
            <a:solidFill>
              <a:prstClr val="black"/>
            </a:solidFill>
          </a:ln>
        </p:spPr>
        <p:txBody>
          <a:bodyPr vert="horz" lIns="92756" tIns="46378" rIns="92756" bIns="46378" rtlCol="0" anchor="ctr"/>
          <a:lstStyle/>
          <a:p>
            <a:pPr lvl="0"/>
            <a:endParaRPr lang="en-US" noProof="0" dirty="0"/>
          </a:p>
        </p:txBody>
      </p:sp>
      <p:sp>
        <p:nvSpPr>
          <p:cNvPr id="5" name="Notes Placeholder 4"/>
          <p:cNvSpPr>
            <a:spLocks noGrp="1"/>
          </p:cNvSpPr>
          <p:nvPr>
            <p:ph type="body" sz="quarter" idx="3"/>
          </p:nvPr>
        </p:nvSpPr>
        <p:spPr>
          <a:xfrm>
            <a:off x="701345" y="4381409"/>
            <a:ext cx="5607711" cy="4149603"/>
          </a:xfrm>
          <a:prstGeom prst="rect">
            <a:avLst/>
          </a:prstGeom>
        </p:spPr>
        <p:txBody>
          <a:bodyPr vert="horz" lIns="92756" tIns="46378" rIns="92756" bIns="46378"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61292"/>
            <a:ext cx="3038145" cy="460559"/>
          </a:xfrm>
          <a:prstGeom prst="rect">
            <a:avLst/>
          </a:prstGeom>
        </p:spPr>
        <p:txBody>
          <a:bodyPr vert="horz" lIns="92756" tIns="46378" rIns="92756" bIns="46378" rtlCol="0" anchor="b"/>
          <a:lstStyle>
            <a:lvl1pPr algn="l">
              <a:defRPr sz="1200" dirty="0">
                <a:cs typeface="+mn-cs"/>
              </a:defRPr>
            </a:lvl1pPr>
          </a:lstStyle>
          <a:p>
            <a:pPr>
              <a:defRPr/>
            </a:pPr>
            <a:endParaRPr lang="en-US"/>
          </a:p>
        </p:txBody>
      </p:sp>
      <p:sp>
        <p:nvSpPr>
          <p:cNvPr id="7" name="Slide Number Placeholder 6"/>
          <p:cNvSpPr>
            <a:spLocks noGrp="1"/>
          </p:cNvSpPr>
          <p:nvPr>
            <p:ph type="sldNum" sz="quarter" idx="5"/>
          </p:nvPr>
        </p:nvSpPr>
        <p:spPr>
          <a:xfrm>
            <a:off x="3970734" y="8761292"/>
            <a:ext cx="3038145" cy="460559"/>
          </a:xfrm>
          <a:prstGeom prst="rect">
            <a:avLst/>
          </a:prstGeom>
        </p:spPr>
        <p:txBody>
          <a:bodyPr vert="horz" lIns="92756" tIns="46378" rIns="92756" bIns="46378" rtlCol="0" anchor="b"/>
          <a:lstStyle>
            <a:lvl1pPr algn="r">
              <a:defRPr sz="1200" smtClean="0">
                <a:cs typeface="+mn-cs"/>
              </a:defRPr>
            </a:lvl1pPr>
          </a:lstStyle>
          <a:p>
            <a:pPr>
              <a:defRPr/>
            </a:pPr>
            <a:fld id="{62444F60-87C2-4B64-AF39-041CCC8C8D20}" type="slidenum">
              <a:rPr lang="en-US"/>
              <a:pPr>
                <a:defRPr/>
              </a:pPr>
              <a:t>‹#›</a:t>
            </a:fld>
            <a:endParaRPr lang="en-US" dirty="0"/>
          </a:p>
        </p:txBody>
      </p:sp>
    </p:spTree>
    <p:extLst>
      <p:ext uri="{BB962C8B-B14F-4D97-AF65-F5344CB8AC3E}">
        <p14:creationId xmlns:p14="http://schemas.microsoft.com/office/powerpoint/2010/main" val="121679821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444F60-87C2-4B64-AF39-041CCC8C8D20}" type="slidenum">
              <a:rPr lang="en-US" smtClean="0"/>
              <a:pPr>
                <a:defRPr/>
              </a:pPr>
              <a:t>1</a:t>
            </a:fld>
            <a:endParaRPr lang="en-US" dirty="0"/>
          </a:p>
        </p:txBody>
      </p:sp>
    </p:spTree>
    <p:extLst>
      <p:ext uri="{BB962C8B-B14F-4D97-AF65-F5344CB8AC3E}">
        <p14:creationId xmlns:p14="http://schemas.microsoft.com/office/powerpoint/2010/main" val="411418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70" eaLnBrk="0" hangingPunct="0">
              <a:defRPr b="1">
                <a:solidFill>
                  <a:schemeClr val="tx1"/>
                </a:solidFill>
                <a:latin typeface="Arial" charset="0"/>
              </a:defRPr>
            </a:lvl1pPr>
            <a:lvl2pPr marL="739527" indent="-284433" defTabSz="927570" eaLnBrk="0" hangingPunct="0">
              <a:defRPr b="1">
                <a:solidFill>
                  <a:schemeClr val="tx1"/>
                </a:solidFill>
                <a:latin typeface="Arial" charset="0"/>
              </a:defRPr>
            </a:lvl2pPr>
            <a:lvl3pPr marL="1137734" indent="-227547" defTabSz="927570" eaLnBrk="0" hangingPunct="0">
              <a:defRPr b="1">
                <a:solidFill>
                  <a:schemeClr val="tx1"/>
                </a:solidFill>
                <a:latin typeface="Arial" charset="0"/>
              </a:defRPr>
            </a:lvl3pPr>
            <a:lvl4pPr marL="1592828" indent="-227547" defTabSz="927570" eaLnBrk="0" hangingPunct="0">
              <a:defRPr b="1">
                <a:solidFill>
                  <a:schemeClr val="tx1"/>
                </a:solidFill>
                <a:latin typeface="Arial" charset="0"/>
              </a:defRPr>
            </a:lvl4pPr>
            <a:lvl5pPr marL="2047922" indent="-227547" defTabSz="927570" eaLnBrk="0" hangingPunct="0">
              <a:defRPr b="1">
                <a:solidFill>
                  <a:schemeClr val="tx1"/>
                </a:solidFill>
                <a:latin typeface="Arial" charset="0"/>
              </a:defRPr>
            </a:lvl5pPr>
            <a:lvl6pPr marL="2503016" indent="-227547" defTabSz="927570" eaLnBrk="0" fontAlgn="base" hangingPunct="0">
              <a:spcBef>
                <a:spcPct val="0"/>
              </a:spcBef>
              <a:spcAft>
                <a:spcPct val="0"/>
              </a:spcAft>
              <a:defRPr b="1">
                <a:solidFill>
                  <a:schemeClr val="tx1"/>
                </a:solidFill>
                <a:latin typeface="Arial" charset="0"/>
              </a:defRPr>
            </a:lvl6pPr>
            <a:lvl7pPr marL="2958109" indent="-227547" defTabSz="927570" eaLnBrk="0" fontAlgn="base" hangingPunct="0">
              <a:spcBef>
                <a:spcPct val="0"/>
              </a:spcBef>
              <a:spcAft>
                <a:spcPct val="0"/>
              </a:spcAft>
              <a:defRPr b="1">
                <a:solidFill>
                  <a:schemeClr val="tx1"/>
                </a:solidFill>
                <a:latin typeface="Arial" charset="0"/>
              </a:defRPr>
            </a:lvl7pPr>
            <a:lvl8pPr marL="3413203" indent="-227547" defTabSz="927570" eaLnBrk="0" fontAlgn="base" hangingPunct="0">
              <a:spcBef>
                <a:spcPct val="0"/>
              </a:spcBef>
              <a:spcAft>
                <a:spcPct val="0"/>
              </a:spcAft>
              <a:defRPr b="1">
                <a:solidFill>
                  <a:schemeClr val="tx1"/>
                </a:solidFill>
                <a:latin typeface="Arial" charset="0"/>
              </a:defRPr>
            </a:lvl8pPr>
            <a:lvl9pPr marL="3868296" indent="-227547" defTabSz="927570" eaLnBrk="0" fontAlgn="base" hangingPunct="0">
              <a:spcBef>
                <a:spcPct val="0"/>
              </a:spcBef>
              <a:spcAft>
                <a:spcPct val="0"/>
              </a:spcAft>
              <a:defRPr b="1">
                <a:solidFill>
                  <a:schemeClr val="tx1"/>
                </a:solidFill>
                <a:latin typeface="Arial" charset="0"/>
              </a:defRPr>
            </a:lvl9pPr>
          </a:lstStyle>
          <a:p>
            <a:pPr eaLnBrk="1" hangingPunct="1"/>
            <a:fld id="{93B8C479-8535-4AC1-8483-463B6D8F37F3}" type="slidenum">
              <a:rPr lang="en-US" b="0" smtClean="0"/>
              <a:pPr eaLnBrk="1" hangingPunct="1"/>
              <a:t>10</a:t>
            </a:fld>
            <a:endParaRPr lang="en-US" b="0"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r>
              <a:rPr lang="en-US" sz="1200" kern="1200" dirty="0" smtClean="0">
                <a:solidFill>
                  <a:schemeClr val="tx1"/>
                </a:solidFill>
                <a:effectLst/>
                <a:latin typeface="+mn-lt"/>
                <a:ea typeface="+mn-ea"/>
                <a:cs typeface="+mn-cs"/>
              </a:rPr>
              <a:t>But the biggest</a:t>
            </a:r>
            <a:r>
              <a:rPr lang="en-US" sz="1200" kern="1200" baseline="0" dirty="0" smtClean="0">
                <a:solidFill>
                  <a:schemeClr val="tx1"/>
                </a:solidFill>
                <a:effectLst/>
                <a:latin typeface="+mn-lt"/>
                <a:ea typeface="+mn-ea"/>
                <a:cs typeface="+mn-cs"/>
              </a:rPr>
              <a:t> mitigation changes in the DRRA are to the pre-disaster mitigation grant program.  There are four major changes.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PDM will now be able to be used to establish/implement/enforce the latest building codes.  According to a blog by the CEO of the International Code Council:  </a:t>
            </a:r>
            <a:r>
              <a:rPr lang="en-US" sz="1200" i="1" kern="1200" dirty="0" smtClean="0">
                <a:solidFill>
                  <a:schemeClr val="tx1"/>
                </a:solidFill>
                <a:effectLst/>
                <a:latin typeface="+mn-lt"/>
                <a:ea typeface="+mn-ea"/>
                <a:cs typeface="+mn-cs"/>
              </a:rPr>
              <a:t>16% of the population lives in communities with codes that are at least 9 years old and at least 2 million people live in communities with codes that are at least 15 years old. Eight states with statewide code requirements are on building codes that are 9 or more years old. These states cover nearly a quarter of the U.S. population. Lack of resources is the primary reason communities do not update their codes to more recent editions or enforce the codes they have in place.</a:t>
            </a:r>
          </a:p>
          <a:p>
            <a:endParaRPr lang="en-US" sz="1200" i="1" kern="1200" dirty="0" smtClean="0">
              <a:solidFill>
                <a:schemeClr val="tx1"/>
              </a:solidFill>
              <a:effectLst/>
              <a:latin typeface="+mn-lt"/>
              <a:ea typeface="+mn-ea"/>
              <a:cs typeface="+mn-cs"/>
            </a:endParaRPr>
          </a:p>
          <a:p>
            <a:r>
              <a:rPr lang="en-US" sz="1200" i="0" kern="1200" dirty="0" smtClean="0">
                <a:solidFill>
                  <a:schemeClr val="tx1"/>
                </a:solidFill>
                <a:effectLst/>
                <a:latin typeface="+mn-lt"/>
                <a:ea typeface="+mn-ea"/>
                <a:cs typeface="+mn-cs"/>
              </a:rPr>
              <a:t>FEMA</a:t>
            </a:r>
            <a:r>
              <a:rPr lang="en-US" sz="1200" i="0" kern="1200" baseline="0" dirty="0" smtClean="0">
                <a:solidFill>
                  <a:schemeClr val="tx1"/>
                </a:solidFill>
                <a:effectLst/>
                <a:latin typeface="+mn-lt"/>
                <a:ea typeface="+mn-ea"/>
                <a:cs typeface="+mn-cs"/>
              </a:rPr>
              <a:t> would have new authorities to redistribute unused PDM funds after three years of obligation and now, for the first time, a criteria for selecting/awarding PDM assistance is to what extent the applicant has adopted and enforced the latest building codes.  </a:t>
            </a:r>
          </a:p>
          <a:p>
            <a:endParaRPr lang="en-US" sz="1200" i="0" kern="1200" baseline="0" dirty="0" smtClean="0">
              <a:solidFill>
                <a:schemeClr val="tx1"/>
              </a:solidFill>
              <a:effectLst/>
              <a:latin typeface="+mn-lt"/>
              <a:ea typeface="+mn-ea"/>
              <a:cs typeface="+mn-cs"/>
            </a:endParaRPr>
          </a:p>
          <a:p>
            <a:r>
              <a:rPr lang="en-US" sz="1200" i="0" kern="1200" baseline="0" dirty="0" smtClean="0">
                <a:solidFill>
                  <a:schemeClr val="tx1"/>
                </a:solidFill>
                <a:effectLst/>
                <a:latin typeface="+mn-lt"/>
                <a:ea typeface="+mn-ea"/>
                <a:cs typeface="+mn-cs"/>
              </a:rPr>
              <a:t>Finally and this is huge.  PDM will now be based on a formula versus having to have an appropriated amount by Congress.  In nearly 20 years since the creation of PDM, funding has swung wildly.  Recently, for three years in a row, the Administration actually proposed to zero out PDM.  It has been funded as high as $250 million (last year).  Now it will be 6% of certain disaster expenditures from the previous year.  What does that mean in reality.  Brock Long, the FEMA admin</a:t>
            </a:r>
            <a:endParaRPr lang="en-US" sz="1200" i="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4279800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70" eaLnBrk="0" hangingPunct="0">
              <a:defRPr b="1">
                <a:solidFill>
                  <a:schemeClr val="tx1"/>
                </a:solidFill>
                <a:latin typeface="Arial" charset="0"/>
              </a:defRPr>
            </a:lvl1pPr>
            <a:lvl2pPr marL="739527" indent="-284433" defTabSz="927570" eaLnBrk="0" hangingPunct="0">
              <a:defRPr b="1">
                <a:solidFill>
                  <a:schemeClr val="tx1"/>
                </a:solidFill>
                <a:latin typeface="Arial" charset="0"/>
              </a:defRPr>
            </a:lvl2pPr>
            <a:lvl3pPr marL="1137734" indent="-227547" defTabSz="927570" eaLnBrk="0" hangingPunct="0">
              <a:defRPr b="1">
                <a:solidFill>
                  <a:schemeClr val="tx1"/>
                </a:solidFill>
                <a:latin typeface="Arial" charset="0"/>
              </a:defRPr>
            </a:lvl3pPr>
            <a:lvl4pPr marL="1592828" indent="-227547" defTabSz="927570" eaLnBrk="0" hangingPunct="0">
              <a:defRPr b="1">
                <a:solidFill>
                  <a:schemeClr val="tx1"/>
                </a:solidFill>
                <a:latin typeface="Arial" charset="0"/>
              </a:defRPr>
            </a:lvl4pPr>
            <a:lvl5pPr marL="2047922" indent="-227547" defTabSz="927570" eaLnBrk="0" hangingPunct="0">
              <a:defRPr b="1">
                <a:solidFill>
                  <a:schemeClr val="tx1"/>
                </a:solidFill>
                <a:latin typeface="Arial" charset="0"/>
              </a:defRPr>
            </a:lvl5pPr>
            <a:lvl6pPr marL="2503016" indent="-227547" defTabSz="927570" eaLnBrk="0" fontAlgn="base" hangingPunct="0">
              <a:spcBef>
                <a:spcPct val="0"/>
              </a:spcBef>
              <a:spcAft>
                <a:spcPct val="0"/>
              </a:spcAft>
              <a:defRPr b="1">
                <a:solidFill>
                  <a:schemeClr val="tx1"/>
                </a:solidFill>
                <a:latin typeface="Arial" charset="0"/>
              </a:defRPr>
            </a:lvl6pPr>
            <a:lvl7pPr marL="2958109" indent="-227547" defTabSz="927570" eaLnBrk="0" fontAlgn="base" hangingPunct="0">
              <a:spcBef>
                <a:spcPct val="0"/>
              </a:spcBef>
              <a:spcAft>
                <a:spcPct val="0"/>
              </a:spcAft>
              <a:defRPr b="1">
                <a:solidFill>
                  <a:schemeClr val="tx1"/>
                </a:solidFill>
                <a:latin typeface="Arial" charset="0"/>
              </a:defRPr>
            </a:lvl7pPr>
            <a:lvl8pPr marL="3413203" indent="-227547" defTabSz="927570" eaLnBrk="0" fontAlgn="base" hangingPunct="0">
              <a:spcBef>
                <a:spcPct val="0"/>
              </a:spcBef>
              <a:spcAft>
                <a:spcPct val="0"/>
              </a:spcAft>
              <a:defRPr b="1">
                <a:solidFill>
                  <a:schemeClr val="tx1"/>
                </a:solidFill>
                <a:latin typeface="Arial" charset="0"/>
              </a:defRPr>
            </a:lvl8pPr>
            <a:lvl9pPr marL="3868296" indent="-227547" defTabSz="927570" eaLnBrk="0" fontAlgn="base" hangingPunct="0">
              <a:spcBef>
                <a:spcPct val="0"/>
              </a:spcBef>
              <a:spcAft>
                <a:spcPct val="0"/>
              </a:spcAft>
              <a:defRPr b="1">
                <a:solidFill>
                  <a:schemeClr val="tx1"/>
                </a:solidFill>
                <a:latin typeface="Arial" charset="0"/>
              </a:defRPr>
            </a:lvl9pPr>
          </a:lstStyle>
          <a:p>
            <a:pPr eaLnBrk="1" hangingPunct="1"/>
            <a:fld id="{93B8C479-8535-4AC1-8483-463B6D8F37F3}" type="slidenum">
              <a:rPr lang="en-US" b="0" smtClean="0"/>
              <a:pPr eaLnBrk="1" hangingPunct="1"/>
              <a:t>11</a:t>
            </a:fld>
            <a:endParaRPr lang="en-US" b="0"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sz="1200" kern="1200" dirty="0" smtClean="0">
                <a:solidFill>
                  <a:schemeClr val="tx1"/>
                </a:solidFill>
                <a:effectLst/>
                <a:latin typeface="+mn-lt"/>
                <a:ea typeface="+mn-ea"/>
                <a:cs typeface="+mn-cs"/>
              </a:rPr>
              <a:t>So here are the two big problem areas with the new</a:t>
            </a:r>
            <a:r>
              <a:rPr lang="en-US" sz="1200" kern="1200" baseline="0" dirty="0" smtClean="0">
                <a:solidFill>
                  <a:schemeClr val="tx1"/>
                </a:solidFill>
                <a:effectLst/>
                <a:latin typeface="+mn-lt"/>
                <a:ea typeface="+mn-ea"/>
                <a:cs typeface="+mn-cs"/>
              </a:rPr>
              <a:t> DRRA.</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First, Section 1210 could be very detrimental to non-structural mitigation. Specifically the section would allow HMGP funds to be used for Corps of Engineers authorized projects under the Water Resource Development Act.  This means HMGP could be a project that was authorized decades ago that may no longer be cost effective.  ASFPM is concerned that by now allowing HMGP to be used for these project, the big loser will be non-structural mitigation projects as they are usually not perceived as an “easy solution” like building a levee is or channelizing a creek or river.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 second problem isn’t nearly as large, but it does chip away at the concept of public building owners taking responsible actions to reduce risk.  Previously, public assistance was not provided, or was reduced by the amount of insurance that should have otherwise been obtained, for public buildings.  Now, Section 1207 would waive this requirement in cases where there is more than one building on a single campus.  Here is an example.  Lets say that there was an educational campus that had several flood prone buildings on it damaged by a flood.  Under previous law, every building that was damaged had their public assistance reduced if they did not have adequate flood insurance coverage.  The new law change says that on such a campus, no more than one building can be penalized for not having insurance or being underinsured, but the others will not….even if they did not have flood insurance!  Talk about dialing back the personal responsibility!</a:t>
            </a:r>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923384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70" eaLnBrk="0" hangingPunct="0">
              <a:defRPr b="1">
                <a:solidFill>
                  <a:schemeClr val="tx1"/>
                </a:solidFill>
                <a:latin typeface="Arial" charset="0"/>
              </a:defRPr>
            </a:lvl1pPr>
            <a:lvl2pPr marL="739527" indent="-284433" defTabSz="927570" eaLnBrk="0" hangingPunct="0">
              <a:defRPr b="1">
                <a:solidFill>
                  <a:schemeClr val="tx1"/>
                </a:solidFill>
                <a:latin typeface="Arial" charset="0"/>
              </a:defRPr>
            </a:lvl2pPr>
            <a:lvl3pPr marL="1137734" indent="-227547" defTabSz="927570" eaLnBrk="0" hangingPunct="0">
              <a:defRPr b="1">
                <a:solidFill>
                  <a:schemeClr val="tx1"/>
                </a:solidFill>
                <a:latin typeface="Arial" charset="0"/>
              </a:defRPr>
            </a:lvl3pPr>
            <a:lvl4pPr marL="1592828" indent="-227547" defTabSz="927570" eaLnBrk="0" hangingPunct="0">
              <a:defRPr b="1">
                <a:solidFill>
                  <a:schemeClr val="tx1"/>
                </a:solidFill>
                <a:latin typeface="Arial" charset="0"/>
              </a:defRPr>
            </a:lvl4pPr>
            <a:lvl5pPr marL="2047922" indent="-227547" defTabSz="927570" eaLnBrk="0" hangingPunct="0">
              <a:defRPr b="1">
                <a:solidFill>
                  <a:schemeClr val="tx1"/>
                </a:solidFill>
                <a:latin typeface="Arial" charset="0"/>
              </a:defRPr>
            </a:lvl5pPr>
            <a:lvl6pPr marL="2503016" indent="-227547" defTabSz="927570" eaLnBrk="0" fontAlgn="base" hangingPunct="0">
              <a:spcBef>
                <a:spcPct val="0"/>
              </a:spcBef>
              <a:spcAft>
                <a:spcPct val="0"/>
              </a:spcAft>
              <a:defRPr b="1">
                <a:solidFill>
                  <a:schemeClr val="tx1"/>
                </a:solidFill>
                <a:latin typeface="Arial" charset="0"/>
              </a:defRPr>
            </a:lvl6pPr>
            <a:lvl7pPr marL="2958109" indent="-227547" defTabSz="927570" eaLnBrk="0" fontAlgn="base" hangingPunct="0">
              <a:spcBef>
                <a:spcPct val="0"/>
              </a:spcBef>
              <a:spcAft>
                <a:spcPct val="0"/>
              </a:spcAft>
              <a:defRPr b="1">
                <a:solidFill>
                  <a:schemeClr val="tx1"/>
                </a:solidFill>
                <a:latin typeface="Arial" charset="0"/>
              </a:defRPr>
            </a:lvl7pPr>
            <a:lvl8pPr marL="3413203" indent="-227547" defTabSz="927570" eaLnBrk="0" fontAlgn="base" hangingPunct="0">
              <a:spcBef>
                <a:spcPct val="0"/>
              </a:spcBef>
              <a:spcAft>
                <a:spcPct val="0"/>
              </a:spcAft>
              <a:defRPr b="1">
                <a:solidFill>
                  <a:schemeClr val="tx1"/>
                </a:solidFill>
                <a:latin typeface="Arial" charset="0"/>
              </a:defRPr>
            </a:lvl8pPr>
            <a:lvl9pPr marL="3868296" indent="-227547" defTabSz="927570" eaLnBrk="0" fontAlgn="base" hangingPunct="0">
              <a:spcBef>
                <a:spcPct val="0"/>
              </a:spcBef>
              <a:spcAft>
                <a:spcPct val="0"/>
              </a:spcAft>
              <a:defRPr b="1">
                <a:solidFill>
                  <a:schemeClr val="tx1"/>
                </a:solidFill>
                <a:latin typeface="Arial" charset="0"/>
              </a:defRPr>
            </a:lvl9pPr>
          </a:lstStyle>
          <a:p>
            <a:pPr eaLnBrk="1" hangingPunct="1"/>
            <a:fld id="{93B8C479-8535-4AC1-8483-463B6D8F37F3}" type="slidenum">
              <a:rPr lang="en-US" b="0" smtClean="0"/>
              <a:pPr eaLnBrk="1" hangingPunct="1"/>
              <a:t>12</a:t>
            </a:fld>
            <a:endParaRPr lang="en-US" b="0"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sz="1200" kern="1200" dirty="0" smtClean="0">
                <a:solidFill>
                  <a:schemeClr val="tx1"/>
                </a:solidFill>
                <a:effectLst/>
                <a:latin typeface="+mn-lt"/>
                <a:ea typeface="+mn-ea"/>
                <a:cs typeface="+mn-cs"/>
              </a:rPr>
              <a:t>So here are the two big problem areas with the new</a:t>
            </a:r>
            <a:r>
              <a:rPr lang="en-US" sz="1200" kern="1200" baseline="0" dirty="0" smtClean="0">
                <a:solidFill>
                  <a:schemeClr val="tx1"/>
                </a:solidFill>
                <a:effectLst/>
                <a:latin typeface="+mn-lt"/>
                <a:ea typeface="+mn-ea"/>
                <a:cs typeface="+mn-cs"/>
              </a:rPr>
              <a:t> DRRA.</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First, Section 1210 could be very detrimental to non-structural mitigation. Specifically the section would allow HMGP funds to be used for Corps of Engineers authorized projects under the Water Resource Development Act.  This means HMGP could be a project that was authorized decades ago that may no longer be cost effective.  ASFPM is concerned that by now allowing HMGP to be used for these project, the big loser will be non-structural mitigation projects as they are usually not perceived as an “easy solution” like building a levee is or channelizing a creek or river.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 second problem isn’t nearly as large, but it does chip away at the concept of public building owners taking responsible actions to reduce risk.  Previously, public assistance was not provided, or was reduced by the amount of insurance that should have otherwise been obtained, for public buildings.  Now, Section 1207 would waive this requirement in cases where there is more than one building on a single campus.  Here is an example.  Lets say that there was an educational campus that had several flood prone buildings on it damaged by a flood.  Under previous law, every building that was damaged had their public assistance reduced if they did not have adequate flood insurance coverage.  The new law change says that on such a campus, no more than one building can be penalized for not having insurance or being underinsured, but the others will not….even if they did not have flood insurance!  Talk about dialing back the personal responsibility!</a:t>
            </a:r>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740323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70" eaLnBrk="0" hangingPunct="0">
              <a:defRPr b="1">
                <a:solidFill>
                  <a:schemeClr val="tx1"/>
                </a:solidFill>
                <a:latin typeface="Arial" charset="0"/>
              </a:defRPr>
            </a:lvl1pPr>
            <a:lvl2pPr marL="739527" indent="-284433" defTabSz="927570" eaLnBrk="0" hangingPunct="0">
              <a:defRPr b="1">
                <a:solidFill>
                  <a:schemeClr val="tx1"/>
                </a:solidFill>
                <a:latin typeface="Arial" charset="0"/>
              </a:defRPr>
            </a:lvl2pPr>
            <a:lvl3pPr marL="1137734" indent="-227547" defTabSz="927570" eaLnBrk="0" hangingPunct="0">
              <a:defRPr b="1">
                <a:solidFill>
                  <a:schemeClr val="tx1"/>
                </a:solidFill>
                <a:latin typeface="Arial" charset="0"/>
              </a:defRPr>
            </a:lvl3pPr>
            <a:lvl4pPr marL="1592828" indent="-227547" defTabSz="927570" eaLnBrk="0" hangingPunct="0">
              <a:defRPr b="1">
                <a:solidFill>
                  <a:schemeClr val="tx1"/>
                </a:solidFill>
                <a:latin typeface="Arial" charset="0"/>
              </a:defRPr>
            </a:lvl4pPr>
            <a:lvl5pPr marL="2047922" indent="-227547" defTabSz="927570" eaLnBrk="0" hangingPunct="0">
              <a:defRPr b="1">
                <a:solidFill>
                  <a:schemeClr val="tx1"/>
                </a:solidFill>
                <a:latin typeface="Arial" charset="0"/>
              </a:defRPr>
            </a:lvl5pPr>
            <a:lvl6pPr marL="2503016" indent="-227547" defTabSz="927570" eaLnBrk="0" fontAlgn="base" hangingPunct="0">
              <a:spcBef>
                <a:spcPct val="0"/>
              </a:spcBef>
              <a:spcAft>
                <a:spcPct val="0"/>
              </a:spcAft>
              <a:defRPr b="1">
                <a:solidFill>
                  <a:schemeClr val="tx1"/>
                </a:solidFill>
                <a:latin typeface="Arial" charset="0"/>
              </a:defRPr>
            </a:lvl6pPr>
            <a:lvl7pPr marL="2958109" indent="-227547" defTabSz="927570" eaLnBrk="0" fontAlgn="base" hangingPunct="0">
              <a:spcBef>
                <a:spcPct val="0"/>
              </a:spcBef>
              <a:spcAft>
                <a:spcPct val="0"/>
              </a:spcAft>
              <a:defRPr b="1">
                <a:solidFill>
                  <a:schemeClr val="tx1"/>
                </a:solidFill>
                <a:latin typeface="Arial" charset="0"/>
              </a:defRPr>
            </a:lvl7pPr>
            <a:lvl8pPr marL="3413203" indent="-227547" defTabSz="927570" eaLnBrk="0" fontAlgn="base" hangingPunct="0">
              <a:spcBef>
                <a:spcPct val="0"/>
              </a:spcBef>
              <a:spcAft>
                <a:spcPct val="0"/>
              </a:spcAft>
              <a:defRPr b="1">
                <a:solidFill>
                  <a:schemeClr val="tx1"/>
                </a:solidFill>
                <a:latin typeface="Arial" charset="0"/>
              </a:defRPr>
            </a:lvl8pPr>
            <a:lvl9pPr marL="3868296" indent="-227547" defTabSz="927570" eaLnBrk="0" fontAlgn="base" hangingPunct="0">
              <a:spcBef>
                <a:spcPct val="0"/>
              </a:spcBef>
              <a:spcAft>
                <a:spcPct val="0"/>
              </a:spcAft>
              <a:defRPr b="1">
                <a:solidFill>
                  <a:schemeClr val="tx1"/>
                </a:solidFill>
                <a:latin typeface="Arial" charset="0"/>
              </a:defRPr>
            </a:lvl9pPr>
          </a:lstStyle>
          <a:p>
            <a:pPr marL="0" marR="0" lvl="0" indent="0" algn="r" defTabSz="927570" rtl="0" eaLnBrk="1" fontAlgn="base" latinLnBrk="0" hangingPunct="1">
              <a:lnSpc>
                <a:spcPct val="100000"/>
              </a:lnSpc>
              <a:spcBef>
                <a:spcPct val="0"/>
              </a:spcBef>
              <a:spcAft>
                <a:spcPct val="0"/>
              </a:spcAft>
              <a:buClrTx/>
              <a:buSzTx/>
              <a:buFontTx/>
              <a:buNone/>
              <a:tabLst/>
              <a:defRPr/>
            </a:pPr>
            <a:fld id="{93B8C479-8535-4AC1-8483-463B6D8F37F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2757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smtClean="0">
              <a:ln>
                <a:noFill/>
              </a:ln>
              <a:solidFill>
                <a:prstClr val="black"/>
              </a:solidFill>
              <a:effectLst/>
              <a:uLnTx/>
              <a:uFillTx/>
              <a:latin typeface="Arial" charset="0"/>
              <a:ea typeface="+mn-ea"/>
              <a:cs typeface="+mn-cs"/>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4206239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floodplain managers,</a:t>
            </a:r>
            <a:r>
              <a:rPr lang="en-US" baseline="0" dirty="0" smtClean="0"/>
              <a:t> we know that we need data, techniques, and tools to do our jobs effectively.  That is why ASFPM and the Flood Science Center of ASFPM exist – to make your lives easier and to enable the floodplain management practitioners to be successful.  For the next few slides, I want to highlight some of the projects and research that the FSC is doing…  </a:t>
            </a:r>
            <a:endParaRPr lang="en-US" dirty="0"/>
          </a:p>
        </p:txBody>
      </p:sp>
      <p:sp>
        <p:nvSpPr>
          <p:cNvPr id="4" name="Slide Number Placeholder 3"/>
          <p:cNvSpPr>
            <a:spLocks noGrp="1"/>
          </p:cNvSpPr>
          <p:nvPr>
            <p:ph type="sldNum" sz="quarter" idx="10"/>
          </p:nvPr>
        </p:nvSpPr>
        <p:spPr/>
        <p:txBody>
          <a:bodyPr/>
          <a:lstStyle/>
          <a:p>
            <a:pPr>
              <a:defRPr/>
            </a:pPr>
            <a:fld id="{62444F60-87C2-4B64-AF39-041CCC8C8D20}" type="slidenum">
              <a:rPr lang="en-US" smtClean="0"/>
              <a:pPr>
                <a:defRPr/>
              </a:pPr>
              <a:t>14</a:t>
            </a:fld>
            <a:endParaRPr lang="en-US" dirty="0"/>
          </a:p>
        </p:txBody>
      </p:sp>
    </p:spTree>
    <p:extLst>
      <p:ext uri="{BB962C8B-B14F-4D97-AF65-F5344CB8AC3E}">
        <p14:creationId xmlns:p14="http://schemas.microsoft.com/office/powerpoint/2010/main" val="3019765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70" eaLnBrk="0" hangingPunct="0">
              <a:defRPr b="1">
                <a:solidFill>
                  <a:schemeClr val="tx1"/>
                </a:solidFill>
                <a:latin typeface="Arial" charset="0"/>
              </a:defRPr>
            </a:lvl1pPr>
            <a:lvl2pPr marL="739527" indent="-284433" defTabSz="927570" eaLnBrk="0" hangingPunct="0">
              <a:defRPr b="1">
                <a:solidFill>
                  <a:schemeClr val="tx1"/>
                </a:solidFill>
                <a:latin typeface="Arial" charset="0"/>
              </a:defRPr>
            </a:lvl2pPr>
            <a:lvl3pPr marL="1137734" indent="-227547" defTabSz="927570" eaLnBrk="0" hangingPunct="0">
              <a:defRPr b="1">
                <a:solidFill>
                  <a:schemeClr val="tx1"/>
                </a:solidFill>
                <a:latin typeface="Arial" charset="0"/>
              </a:defRPr>
            </a:lvl3pPr>
            <a:lvl4pPr marL="1592828" indent="-227547" defTabSz="927570" eaLnBrk="0" hangingPunct="0">
              <a:defRPr b="1">
                <a:solidFill>
                  <a:schemeClr val="tx1"/>
                </a:solidFill>
                <a:latin typeface="Arial" charset="0"/>
              </a:defRPr>
            </a:lvl4pPr>
            <a:lvl5pPr marL="2047922" indent="-227547" defTabSz="927570" eaLnBrk="0" hangingPunct="0">
              <a:defRPr b="1">
                <a:solidFill>
                  <a:schemeClr val="tx1"/>
                </a:solidFill>
                <a:latin typeface="Arial" charset="0"/>
              </a:defRPr>
            </a:lvl5pPr>
            <a:lvl6pPr marL="2503016" indent="-227547" defTabSz="927570" eaLnBrk="0" fontAlgn="base" hangingPunct="0">
              <a:spcBef>
                <a:spcPct val="0"/>
              </a:spcBef>
              <a:spcAft>
                <a:spcPct val="0"/>
              </a:spcAft>
              <a:defRPr b="1">
                <a:solidFill>
                  <a:schemeClr val="tx1"/>
                </a:solidFill>
                <a:latin typeface="Arial" charset="0"/>
              </a:defRPr>
            </a:lvl6pPr>
            <a:lvl7pPr marL="2958109" indent="-227547" defTabSz="927570" eaLnBrk="0" fontAlgn="base" hangingPunct="0">
              <a:spcBef>
                <a:spcPct val="0"/>
              </a:spcBef>
              <a:spcAft>
                <a:spcPct val="0"/>
              </a:spcAft>
              <a:defRPr b="1">
                <a:solidFill>
                  <a:schemeClr val="tx1"/>
                </a:solidFill>
                <a:latin typeface="Arial" charset="0"/>
              </a:defRPr>
            </a:lvl7pPr>
            <a:lvl8pPr marL="3413203" indent="-227547" defTabSz="927570" eaLnBrk="0" fontAlgn="base" hangingPunct="0">
              <a:spcBef>
                <a:spcPct val="0"/>
              </a:spcBef>
              <a:spcAft>
                <a:spcPct val="0"/>
              </a:spcAft>
              <a:defRPr b="1">
                <a:solidFill>
                  <a:schemeClr val="tx1"/>
                </a:solidFill>
                <a:latin typeface="Arial" charset="0"/>
              </a:defRPr>
            </a:lvl8pPr>
            <a:lvl9pPr marL="3868296" indent="-227547" defTabSz="927570" eaLnBrk="0" fontAlgn="base" hangingPunct="0">
              <a:spcBef>
                <a:spcPct val="0"/>
              </a:spcBef>
              <a:spcAft>
                <a:spcPct val="0"/>
              </a:spcAft>
              <a:defRPr b="1">
                <a:solidFill>
                  <a:schemeClr val="tx1"/>
                </a:solidFill>
                <a:latin typeface="Arial" charset="0"/>
              </a:defRPr>
            </a:lvl9pPr>
          </a:lstStyle>
          <a:p>
            <a:pPr eaLnBrk="1" hangingPunct="1"/>
            <a:fld id="{55F006F2-4102-465A-A716-7B8CF411E6B8}" type="slidenum">
              <a:rPr lang="en-US" b="0" smtClean="0"/>
              <a:pPr eaLnBrk="1" hangingPunct="1"/>
              <a:t>15</a:t>
            </a:fld>
            <a:endParaRPr lang="en-US" b="0" dirty="0"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b="1" baseline="0" dirty="0" smtClean="0"/>
              <a:t>Today, </a:t>
            </a:r>
            <a:r>
              <a:rPr lang="en-US" b="0" baseline="0" dirty="0" smtClean="0"/>
              <a:t> we are seeing an unprecedented number of extreme weather events.  The so called 500, and 1,000 year events seem to be occurring every month or two, whether it is a Rain Bomb microburst over Phoenix pictured here (from this past July), or intense frontal systems, I think it is interesting, and perhaps lucky that we haven’t seen this show up in our tropical storms although some meteorologists in the Sandy affected area believe that the intensity of the storm was enhanced by the warmer climate (warm climate = pure fuel for hurricanes).  Lets face it we love to live and be near water, yet these places are becoming more and more hazardous.  What do we do about it? </a:t>
            </a:r>
            <a:endParaRPr lang="en-US" b="0" dirty="0" smtClean="0"/>
          </a:p>
        </p:txBody>
      </p:sp>
    </p:spTree>
    <p:extLst>
      <p:ext uri="{BB962C8B-B14F-4D97-AF65-F5344CB8AC3E}">
        <p14:creationId xmlns:p14="http://schemas.microsoft.com/office/powerpoint/2010/main" val="3446421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70" eaLnBrk="0" hangingPunct="0">
              <a:defRPr b="1">
                <a:solidFill>
                  <a:schemeClr val="tx1"/>
                </a:solidFill>
                <a:latin typeface="Arial" charset="0"/>
              </a:defRPr>
            </a:lvl1pPr>
            <a:lvl2pPr marL="739527" indent="-284433" defTabSz="927570" eaLnBrk="0" hangingPunct="0">
              <a:defRPr b="1">
                <a:solidFill>
                  <a:schemeClr val="tx1"/>
                </a:solidFill>
                <a:latin typeface="Arial" charset="0"/>
              </a:defRPr>
            </a:lvl2pPr>
            <a:lvl3pPr marL="1137734" indent="-227547" defTabSz="927570" eaLnBrk="0" hangingPunct="0">
              <a:defRPr b="1">
                <a:solidFill>
                  <a:schemeClr val="tx1"/>
                </a:solidFill>
                <a:latin typeface="Arial" charset="0"/>
              </a:defRPr>
            </a:lvl3pPr>
            <a:lvl4pPr marL="1592828" indent="-227547" defTabSz="927570" eaLnBrk="0" hangingPunct="0">
              <a:defRPr b="1">
                <a:solidFill>
                  <a:schemeClr val="tx1"/>
                </a:solidFill>
                <a:latin typeface="Arial" charset="0"/>
              </a:defRPr>
            </a:lvl4pPr>
            <a:lvl5pPr marL="2047922" indent="-227547" defTabSz="927570" eaLnBrk="0" hangingPunct="0">
              <a:defRPr b="1">
                <a:solidFill>
                  <a:schemeClr val="tx1"/>
                </a:solidFill>
                <a:latin typeface="Arial" charset="0"/>
              </a:defRPr>
            </a:lvl5pPr>
            <a:lvl6pPr marL="2503016" indent="-227547" defTabSz="927570" eaLnBrk="0" fontAlgn="base" hangingPunct="0">
              <a:spcBef>
                <a:spcPct val="0"/>
              </a:spcBef>
              <a:spcAft>
                <a:spcPct val="0"/>
              </a:spcAft>
              <a:defRPr b="1">
                <a:solidFill>
                  <a:schemeClr val="tx1"/>
                </a:solidFill>
                <a:latin typeface="Arial" charset="0"/>
              </a:defRPr>
            </a:lvl6pPr>
            <a:lvl7pPr marL="2958109" indent="-227547" defTabSz="927570" eaLnBrk="0" fontAlgn="base" hangingPunct="0">
              <a:spcBef>
                <a:spcPct val="0"/>
              </a:spcBef>
              <a:spcAft>
                <a:spcPct val="0"/>
              </a:spcAft>
              <a:defRPr b="1">
                <a:solidFill>
                  <a:schemeClr val="tx1"/>
                </a:solidFill>
                <a:latin typeface="Arial" charset="0"/>
              </a:defRPr>
            </a:lvl7pPr>
            <a:lvl8pPr marL="3413203" indent="-227547" defTabSz="927570" eaLnBrk="0" fontAlgn="base" hangingPunct="0">
              <a:spcBef>
                <a:spcPct val="0"/>
              </a:spcBef>
              <a:spcAft>
                <a:spcPct val="0"/>
              </a:spcAft>
              <a:defRPr b="1">
                <a:solidFill>
                  <a:schemeClr val="tx1"/>
                </a:solidFill>
                <a:latin typeface="Arial" charset="0"/>
              </a:defRPr>
            </a:lvl8pPr>
            <a:lvl9pPr marL="3868296" indent="-227547" defTabSz="927570" eaLnBrk="0" fontAlgn="base" hangingPunct="0">
              <a:spcBef>
                <a:spcPct val="0"/>
              </a:spcBef>
              <a:spcAft>
                <a:spcPct val="0"/>
              </a:spcAft>
              <a:defRPr b="1">
                <a:solidFill>
                  <a:schemeClr val="tx1"/>
                </a:solidFill>
                <a:latin typeface="Arial" charset="0"/>
              </a:defRPr>
            </a:lvl9pPr>
          </a:lstStyle>
          <a:p>
            <a:pPr eaLnBrk="1" hangingPunct="1"/>
            <a:fld id="{93B8C479-8535-4AC1-8483-463B6D8F37F3}" type="slidenum">
              <a:rPr lang="en-US" b="0" smtClean="0"/>
              <a:pPr eaLnBrk="1" hangingPunct="1"/>
              <a:t>16</a:t>
            </a:fld>
            <a:endParaRPr lang="en-US" b="0"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sz="1200" kern="1200" baseline="0" dirty="0" smtClean="0">
                <a:solidFill>
                  <a:schemeClr val="tx1"/>
                </a:solidFill>
                <a:effectLst/>
                <a:latin typeface="+mn-lt"/>
                <a:ea typeface="+mn-ea"/>
                <a:cs typeface="+mn-cs"/>
              </a:rPr>
              <a:t>One change that as a nation and within our communities that we cannot tolerate much longer is the economic battering we are seeing associated with weather and other disaster events.  This is a map of states that have been part of billion dollar weather events since 1980, with Texas leading the way.  With flooding alone we are seeing disturbing trends with average annual losses of nearly $6 billion in the 1990s jumping to $10 billion in the 2000s much more this decade.  So whose problem is it?  Is it just a federal problem, or do states and communities have a stake in it too?  How do we cope with these changes, how do coastal communities do a better job preparing for disasters and other events that impact coastal economies?  </a:t>
            </a:r>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4291015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70" eaLnBrk="0" hangingPunct="0">
              <a:defRPr b="1">
                <a:solidFill>
                  <a:schemeClr val="tx1"/>
                </a:solidFill>
                <a:latin typeface="Arial" charset="0"/>
              </a:defRPr>
            </a:lvl1pPr>
            <a:lvl2pPr marL="739527" indent="-284433" defTabSz="927570" eaLnBrk="0" hangingPunct="0">
              <a:defRPr b="1">
                <a:solidFill>
                  <a:schemeClr val="tx1"/>
                </a:solidFill>
                <a:latin typeface="Arial" charset="0"/>
              </a:defRPr>
            </a:lvl2pPr>
            <a:lvl3pPr marL="1137734" indent="-227547" defTabSz="927570" eaLnBrk="0" hangingPunct="0">
              <a:defRPr b="1">
                <a:solidFill>
                  <a:schemeClr val="tx1"/>
                </a:solidFill>
                <a:latin typeface="Arial" charset="0"/>
              </a:defRPr>
            </a:lvl3pPr>
            <a:lvl4pPr marL="1592828" indent="-227547" defTabSz="927570" eaLnBrk="0" hangingPunct="0">
              <a:defRPr b="1">
                <a:solidFill>
                  <a:schemeClr val="tx1"/>
                </a:solidFill>
                <a:latin typeface="Arial" charset="0"/>
              </a:defRPr>
            </a:lvl4pPr>
            <a:lvl5pPr marL="2047922" indent="-227547" defTabSz="927570" eaLnBrk="0" hangingPunct="0">
              <a:defRPr b="1">
                <a:solidFill>
                  <a:schemeClr val="tx1"/>
                </a:solidFill>
                <a:latin typeface="Arial" charset="0"/>
              </a:defRPr>
            </a:lvl5pPr>
            <a:lvl6pPr marL="2503016" indent="-227547" defTabSz="927570" eaLnBrk="0" fontAlgn="base" hangingPunct="0">
              <a:spcBef>
                <a:spcPct val="0"/>
              </a:spcBef>
              <a:spcAft>
                <a:spcPct val="0"/>
              </a:spcAft>
              <a:defRPr b="1">
                <a:solidFill>
                  <a:schemeClr val="tx1"/>
                </a:solidFill>
                <a:latin typeface="Arial" charset="0"/>
              </a:defRPr>
            </a:lvl6pPr>
            <a:lvl7pPr marL="2958109" indent="-227547" defTabSz="927570" eaLnBrk="0" fontAlgn="base" hangingPunct="0">
              <a:spcBef>
                <a:spcPct val="0"/>
              </a:spcBef>
              <a:spcAft>
                <a:spcPct val="0"/>
              </a:spcAft>
              <a:defRPr b="1">
                <a:solidFill>
                  <a:schemeClr val="tx1"/>
                </a:solidFill>
                <a:latin typeface="Arial" charset="0"/>
              </a:defRPr>
            </a:lvl7pPr>
            <a:lvl8pPr marL="3413203" indent="-227547" defTabSz="927570" eaLnBrk="0" fontAlgn="base" hangingPunct="0">
              <a:spcBef>
                <a:spcPct val="0"/>
              </a:spcBef>
              <a:spcAft>
                <a:spcPct val="0"/>
              </a:spcAft>
              <a:defRPr b="1">
                <a:solidFill>
                  <a:schemeClr val="tx1"/>
                </a:solidFill>
                <a:latin typeface="Arial" charset="0"/>
              </a:defRPr>
            </a:lvl8pPr>
            <a:lvl9pPr marL="3868296" indent="-227547" defTabSz="927570" eaLnBrk="0" fontAlgn="base" hangingPunct="0">
              <a:spcBef>
                <a:spcPct val="0"/>
              </a:spcBef>
              <a:spcAft>
                <a:spcPct val="0"/>
              </a:spcAft>
              <a:defRPr b="1">
                <a:solidFill>
                  <a:schemeClr val="tx1"/>
                </a:solidFill>
                <a:latin typeface="Arial" charset="0"/>
              </a:defRPr>
            </a:lvl9pPr>
          </a:lstStyle>
          <a:p>
            <a:pPr eaLnBrk="1" hangingPunct="1"/>
            <a:fld id="{93B8C479-8535-4AC1-8483-463B6D8F37F3}" type="slidenum">
              <a:rPr lang="en-US" b="0" smtClean="0"/>
              <a:pPr eaLnBrk="1" hangingPunct="1"/>
              <a:t>17</a:t>
            </a:fld>
            <a:endParaRPr lang="en-US" b="0"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lnSpc>
                <a:spcPct val="90000"/>
              </a:lnSpc>
            </a:pPr>
            <a:r>
              <a:rPr lang="en-US" dirty="0" smtClean="0"/>
              <a:t>And then there was 2017 with</a:t>
            </a:r>
            <a:r>
              <a:rPr lang="en-US" baseline="0" dirty="0" smtClean="0"/>
              <a:t> the three hurricanes Harvey, Irma and Maria resulting in at least $300 billion in economic impact.  Of course in 2018 we have Florence at about $50 billion and Michael at between $10 billion and $30 billion.  </a:t>
            </a:r>
            <a:endParaRPr lang="en-US" dirty="0" smtClean="0"/>
          </a:p>
        </p:txBody>
      </p:sp>
    </p:spTree>
    <p:extLst>
      <p:ext uri="{BB962C8B-B14F-4D97-AF65-F5344CB8AC3E}">
        <p14:creationId xmlns:p14="http://schemas.microsoft.com/office/powerpoint/2010/main" val="1375340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It turns out that our flooding threat is coming from everywhere.</a:t>
            </a:r>
            <a:r>
              <a:rPr lang="en-US" baseline="0" dirty="0" smtClean="0"/>
              <a:t>  Urban flooding, flooding due to old or inadequate flood control infrastructure (old dams and levees), sea level rise, even wildfire, is in addition to normal old riverine and coastal flooding that we have experienced since human settlement began. This is an IA heat map from a summer rain event in 2014 in Detroit where up to  six inches of rain fell in two days.  The result?  A flood disaster with over 125,000 IA registrants and over $250 million in federal assistance being provided.  The things that look like streams and rivers are the FEMA flood maps.  But zooming in really tells another story.  </a:t>
            </a:r>
            <a:r>
              <a:rPr lang="en-US" dirty="0" smtClean="0"/>
              <a:t>Look at</a:t>
            </a:r>
            <a:r>
              <a:rPr lang="en-US" baseline="0" dirty="0" smtClean="0"/>
              <a:t> all the flooding where we do not have flood maps?  How do we translate this data into data that communities can use for floodplain management purposes?  How do we translate this into products that communicate flood risk?</a:t>
            </a:r>
            <a:endParaRPr lang="en-US" dirty="0"/>
          </a:p>
        </p:txBody>
      </p:sp>
      <p:sp>
        <p:nvSpPr>
          <p:cNvPr id="4" name="Slide Number Placeholder 3"/>
          <p:cNvSpPr>
            <a:spLocks noGrp="1"/>
          </p:cNvSpPr>
          <p:nvPr>
            <p:ph type="sldNum" sz="quarter" idx="10"/>
          </p:nvPr>
        </p:nvSpPr>
        <p:spPr/>
        <p:txBody>
          <a:bodyPr/>
          <a:lstStyle/>
          <a:p>
            <a:pPr>
              <a:defRPr/>
            </a:pPr>
            <a:fld id="{62444F60-87C2-4B64-AF39-041CCC8C8D20}" type="slidenum">
              <a:rPr lang="en-US" smtClean="0"/>
              <a:pPr>
                <a:defRPr/>
              </a:pPr>
              <a:t>18</a:t>
            </a:fld>
            <a:endParaRPr lang="en-US" dirty="0"/>
          </a:p>
        </p:txBody>
      </p:sp>
    </p:spTree>
    <p:extLst>
      <p:ext uri="{BB962C8B-B14F-4D97-AF65-F5344CB8AC3E}">
        <p14:creationId xmlns:p14="http://schemas.microsoft.com/office/powerpoint/2010/main" val="1471820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70" eaLnBrk="0" hangingPunct="0">
              <a:defRPr b="1">
                <a:solidFill>
                  <a:schemeClr val="tx1"/>
                </a:solidFill>
                <a:latin typeface="Arial" charset="0"/>
              </a:defRPr>
            </a:lvl1pPr>
            <a:lvl2pPr marL="739527" indent="-284433" defTabSz="927570" eaLnBrk="0" hangingPunct="0">
              <a:defRPr b="1">
                <a:solidFill>
                  <a:schemeClr val="tx1"/>
                </a:solidFill>
                <a:latin typeface="Arial" charset="0"/>
              </a:defRPr>
            </a:lvl2pPr>
            <a:lvl3pPr marL="1137734" indent="-227547" defTabSz="927570" eaLnBrk="0" hangingPunct="0">
              <a:defRPr b="1">
                <a:solidFill>
                  <a:schemeClr val="tx1"/>
                </a:solidFill>
                <a:latin typeface="Arial" charset="0"/>
              </a:defRPr>
            </a:lvl3pPr>
            <a:lvl4pPr marL="1592828" indent="-227547" defTabSz="927570" eaLnBrk="0" hangingPunct="0">
              <a:defRPr b="1">
                <a:solidFill>
                  <a:schemeClr val="tx1"/>
                </a:solidFill>
                <a:latin typeface="Arial" charset="0"/>
              </a:defRPr>
            </a:lvl4pPr>
            <a:lvl5pPr marL="2047922" indent="-227547" defTabSz="927570" eaLnBrk="0" hangingPunct="0">
              <a:defRPr b="1">
                <a:solidFill>
                  <a:schemeClr val="tx1"/>
                </a:solidFill>
                <a:latin typeface="Arial" charset="0"/>
              </a:defRPr>
            </a:lvl5pPr>
            <a:lvl6pPr marL="2503016" indent="-227547" defTabSz="927570" eaLnBrk="0" fontAlgn="base" hangingPunct="0">
              <a:spcBef>
                <a:spcPct val="0"/>
              </a:spcBef>
              <a:spcAft>
                <a:spcPct val="0"/>
              </a:spcAft>
              <a:defRPr b="1">
                <a:solidFill>
                  <a:schemeClr val="tx1"/>
                </a:solidFill>
                <a:latin typeface="Arial" charset="0"/>
              </a:defRPr>
            </a:lvl6pPr>
            <a:lvl7pPr marL="2958109" indent="-227547" defTabSz="927570" eaLnBrk="0" fontAlgn="base" hangingPunct="0">
              <a:spcBef>
                <a:spcPct val="0"/>
              </a:spcBef>
              <a:spcAft>
                <a:spcPct val="0"/>
              </a:spcAft>
              <a:defRPr b="1">
                <a:solidFill>
                  <a:schemeClr val="tx1"/>
                </a:solidFill>
                <a:latin typeface="Arial" charset="0"/>
              </a:defRPr>
            </a:lvl7pPr>
            <a:lvl8pPr marL="3413203" indent="-227547" defTabSz="927570" eaLnBrk="0" fontAlgn="base" hangingPunct="0">
              <a:spcBef>
                <a:spcPct val="0"/>
              </a:spcBef>
              <a:spcAft>
                <a:spcPct val="0"/>
              </a:spcAft>
              <a:defRPr b="1">
                <a:solidFill>
                  <a:schemeClr val="tx1"/>
                </a:solidFill>
                <a:latin typeface="Arial" charset="0"/>
              </a:defRPr>
            </a:lvl8pPr>
            <a:lvl9pPr marL="3868296" indent="-227547" defTabSz="927570" eaLnBrk="0" fontAlgn="base" hangingPunct="0">
              <a:spcBef>
                <a:spcPct val="0"/>
              </a:spcBef>
              <a:spcAft>
                <a:spcPct val="0"/>
              </a:spcAft>
              <a:defRPr b="1">
                <a:solidFill>
                  <a:schemeClr val="tx1"/>
                </a:solidFill>
                <a:latin typeface="Arial" charset="0"/>
              </a:defRPr>
            </a:lvl9pPr>
          </a:lstStyle>
          <a:p>
            <a:pPr eaLnBrk="1" hangingPunct="1"/>
            <a:fld id="{55F006F2-4102-465A-A716-7B8CF411E6B8}" type="slidenum">
              <a:rPr lang="en-US" b="0" smtClean="0"/>
              <a:pPr eaLnBrk="1" hangingPunct="1"/>
              <a:t>19</a:t>
            </a:fld>
            <a:endParaRPr lang="en-US" b="0" dirty="0"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b="0" baseline="0" dirty="0" smtClean="0"/>
              <a:t>Or sea level rise like is pictured here during a King Tide during a </a:t>
            </a:r>
            <a:r>
              <a:rPr lang="en-US" b="0" baseline="0" dirty="0" err="1" smtClean="0"/>
              <a:t>supermoon</a:t>
            </a:r>
            <a:r>
              <a:rPr lang="en-US" b="0" baseline="0" dirty="0" smtClean="0"/>
              <a:t> near Miami Beach where flooding from rising tides has increased 400 percent since 2006.</a:t>
            </a:r>
          </a:p>
          <a:p>
            <a:pPr eaLnBrk="1" hangingPunct="1">
              <a:lnSpc>
                <a:spcPct val="90000"/>
              </a:lnSpc>
            </a:pPr>
            <a:endParaRPr lang="en-US" b="0" baseline="0" dirty="0" smtClean="0"/>
          </a:p>
          <a:p>
            <a:pPr eaLnBrk="1" hangingPunct="1">
              <a:lnSpc>
                <a:spcPct val="90000"/>
              </a:lnSpc>
            </a:pPr>
            <a:r>
              <a:rPr lang="en-US" b="0" baseline="0" dirty="0" smtClean="0"/>
              <a:t>Well we had better not wait too long to take action because the storm is already forming.  In what I think is one of the most important articles published in 2016, is one written by the Chief Economist of Freddie Mac.  In discussing flooding as a result of sea level rise and climate change that the total economic losses and social disruption of this flooding will likely be greater in total than those experienced in the housing crisis and Great Recession.  Further, it speculates that if and when homes become uninsurable and/or unmarketable (due to lack of financing), the values of homes will plummet, perhaps to zero with no hopes of recovery.  And if this uplifting story couldn’t get any better, it describes the challenge of timing and housing prices/  Will the value of such homes at risk decline gradually as the expected life of the house becomes shorter or will the value of the house, and all the houses around it plunge the first time a lender refuses to make a mortgage on a nearby house or an insurer refuses to issue a homeowners policy.  Make no mistake, the canary in the coal mine is the housing finance/insurance industry!   </a:t>
            </a:r>
            <a:endParaRPr lang="en-US" b="0" dirty="0" smtClean="0"/>
          </a:p>
        </p:txBody>
      </p:sp>
    </p:spTree>
    <p:extLst>
      <p:ext uri="{BB962C8B-B14F-4D97-AF65-F5344CB8AC3E}">
        <p14:creationId xmlns:p14="http://schemas.microsoft.com/office/powerpoint/2010/main" val="2736581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70" eaLnBrk="0" hangingPunct="0">
              <a:defRPr b="1">
                <a:solidFill>
                  <a:schemeClr val="tx1"/>
                </a:solidFill>
                <a:latin typeface="Arial" charset="0"/>
              </a:defRPr>
            </a:lvl1pPr>
            <a:lvl2pPr marL="739527" indent="-284433" defTabSz="927570" eaLnBrk="0" hangingPunct="0">
              <a:defRPr b="1">
                <a:solidFill>
                  <a:schemeClr val="tx1"/>
                </a:solidFill>
                <a:latin typeface="Arial" charset="0"/>
              </a:defRPr>
            </a:lvl2pPr>
            <a:lvl3pPr marL="1137734" indent="-227547" defTabSz="927570" eaLnBrk="0" hangingPunct="0">
              <a:defRPr b="1">
                <a:solidFill>
                  <a:schemeClr val="tx1"/>
                </a:solidFill>
                <a:latin typeface="Arial" charset="0"/>
              </a:defRPr>
            </a:lvl3pPr>
            <a:lvl4pPr marL="1592828" indent="-227547" defTabSz="927570" eaLnBrk="0" hangingPunct="0">
              <a:defRPr b="1">
                <a:solidFill>
                  <a:schemeClr val="tx1"/>
                </a:solidFill>
                <a:latin typeface="Arial" charset="0"/>
              </a:defRPr>
            </a:lvl4pPr>
            <a:lvl5pPr marL="2047922" indent="-227547" defTabSz="927570" eaLnBrk="0" hangingPunct="0">
              <a:defRPr b="1">
                <a:solidFill>
                  <a:schemeClr val="tx1"/>
                </a:solidFill>
                <a:latin typeface="Arial" charset="0"/>
              </a:defRPr>
            </a:lvl5pPr>
            <a:lvl6pPr marL="2503016" indent="-227547" defTabSz="927570" eaLnBrk="0" fontAlgn="base" hangingPunct="0">
              <a:spcBef>
                <a:spcPct val="0"/>
              </a:spcBef>
              <a:spcAft>
                <a:spcPct val="0"/>
              </a:spcAft>
              <a:defRPr b="1">
                <a:solidFill>
                  <a:schemeClr val="tx1"/>
                </a:solidFill>
                <a:latin typeface="Arial" charset="0"/>
              </a:defRPr>
            </a:lvl6pPr>
            <a:lvl7pPr marL="2958109" indent="-227547" defTabSz="927570" eaLnBrk="0" fontAlgn="base" hangingPunct="0">
              <a:spcBef>
                <a:spcPct val="0"/>
              </a:spcBef>
              <a:spcAft>
                <a:spcPct val="0"/>
              </a:spcAft>
              <a:defRPr b="1">
                <a:solidFill>
                  <a:schemeClr val="tx1"/>
                </a:solidFill>
                <a:latin typeface="Arial" charset="0"/>
              </a:defRPr>
            </a:lvl7pPr>
            <a:lvl8pPr marL="3413203" indent="-227547" defTabSz="927570" eaLnBrk="0" fontAlgn="base" hangingPunct="0">
              <a:spcBef>
                <a:spcPct val="0"/>
              </a:spcBef>
              <a:spcAft>
                <a:spcPct val="0"/>
              </a:spcAft>
              <a:defRPr b="1">
                <a:solidFill>
                  <a:schemeClr val="tx1"/>
                </a:solidFill>
                <a:latin typeface="Arial" charset="0"/>
              </a:defRPr>
            </a:lvl8pPr>
            <a:lvl9pPr marL="3868296" indent="-227547" defTabSz="927570" eaLnBrk="0" fontAlgn="base" hangingPunct="0">
              <a:spcBef>
                <a:spcPct val="0"/>
              </a:spcBef>
              <a:spcAft>
                <a:spcPct val="0"/>
              </a:spcAft>
              <a:defRPr b="1">
                <a:solidFill>
                  <a:schemeClr val="tx1"/>
                </a:solidFill>
                <a:latin typeface="Arial" charset="0"/>
              </a:defRPr>
            </a:lvl9pPr>
          </a:lstStyle>
          <a:p>
            <a:pPr eaLnBrk="1" hangingPunct="1"/>
            <a:fld id="{EF486111-A948-446C-9ADD-C5C5FC3ABDA0}" type="slidenum">
              <a:rPr lang="en-US" b="0" smtClean="0"/>
              <a:pPr eaLnBrk="1" hangingPunct="1"/>
              <a:t>2</a:t>
            </a:fld>
            <a:endParaRPr lang="en-US" b="0" dirty="0" smtClean="0"/>
          </a:p>
        </p:txBody>
      </p:sp>
      <p:sp>
        <p:nvSpPr>
          <p:cNvPr id="40963" name="Rectangle 2"/>
          <p:cNvSpPr>
            <a:spLocks noGrp="1" noRot="1" noChangeAspect="1" noChangeArrowheads="1" noTextEdit="1"/>
          </p:cNvSpPr>
          <p:nvPr>
            <p:ph type="sldImg"/>
          </p:nvPr>
        </p:nvSpPr>
        <p:spPr>
          <a:xfrm>
            <a:off x="1222375" y="685800"/>
            <a:ext cx="4572000" cy="3429000"/>
          </a:xfrm>
          <a:ln/>
        </p:spPr>
      </p:sp>
      <p:sp>
        <p:nvSpPr>
          <p:cNvPr id="40964" name="Rectangle 3"/>
          <p:cNvSpPr>
            <a:spLocks noGrp="1" noChangeArrowheads="1"/>
          </p:cNvSpPr>
          <p:nvPr>
            <p:ph type="body" idx="1"/>
          </p:nvPr>
        </p:nvSpPr>
        <p:spPr>
          <a:xfrm>
            <a:off x="685800" y="4536087"/>
            <a:ext cx="5562600" cy="40068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As</a:t>
            </a:r>
            <a:r>
              <a:rPr lang="en-US" baseline="0" dirty="0" smtClean="0"/>
              <a:t> you know, ASFPM is a national non-profit, professional, organization.  What you might not know is that ASFPM is a mission driven membership organization.  The mission is quite simple – reduce misery caused by floods and protect natural floodplains wherever possible.  </a:t>
            </a:r>
            <a:endParaRPr lang="en-US" dirty="0" smtClean="0"/>
          </a:p>
        </p:txBody>
      </p:sp>
    </p:spTree>
    <p:extLst>
      <p:ext uri="{BB962C8B-B14F-4D97-AF65-F5344CB8AC3E}">
        <p14:creationId xmlns:p14="http://schemas.microsoft.com/office/powerpoint/2010/main" val="3767355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70" eaLnBrk="0" hangingPunct="0">
              <a:defRPr b="1">
                <a:solidFill>
                  <a:schemeClr val="tx1"/>
                </a:solidFill>
                <a:latin typeface="Arial" charset="0"/>
              </a:defRPr>
            </a:lvl1pPr>
            <a:lvl2pPr marL="739527" indent="-284433" defTabSz="927570" eaLnBrk="0" hangingPunct="0">
              <a:defRPr b="1">
                <a:solidFill>
                  <a:schemeClr val="tx1"/>
                </a:solidFill>
                <a:latin typeface="Arial" charset="0"/>
              </a:defRPr>
            </a:lvl2pPr>
            <a:lvl3pPr marL="1137734" indent="-227547" defTabSz="927570" eaLnBrk="0" hangingPunct="0">
              <a:defRPr b="1">
                <a:solidFill>
                  <a:schemeClr val="tx1"/>
                </a:solidFill>
                <a:latin typeface="Arial" charset="0"/>
              </a:defRPr>
            </a:lvl3pPr>
            <a:lvl4pPr marL="1592828" indent="-227547" defTabSz="927570" eaLnBrk="0" hangingPunct="0">
              <a:defRPr b="1">
                <a:solidFill>
                  <a:schemeClr val="tx1"/>
                </a:solidFill>
                <a:latin typeface="Arial" charset="0"/>
              </a:defRPr>
            </a:lvl4pPr>
            <a:lvl5pPr marL="2047922" indent="-227547" defTabSz="927570" eaLnBrk="0" hangingPunct="0">
              <a:defRPr b="1">
                <a:solidFill>
                  <a:schemeClr val="tx1"/>
                </a:solidFill>
                <a:latin typeface="Arial" charset="0"/>
              </a:defRPr>
            </a:lvl5pPr>
            <a:lvl6pPr marL="2503016" indent="-227547" defTabSz="927570" eaLnBrk="0" fontAlgn="base" hangingPunct="0">
              <a:spcBef>
                <a:spcPct val="0"/>
              </a:spcBef>
              <a:spcAft>
                <a:spcPct val="0"/>
              </a:spcAft>
              <a:defRPr b="1">
                <a:solidFill>
                  <a:schemeClr val="tx1"/>
                </a:solidFill>
                <a:latin typeface="Arial" charset="0"/>
              </a:defRPr>
            </a:lvl6pPr>
            <a:lvl7pPr marL="2958109" indent="-227547" defTabSz="927570" eaLnBrk="0" fontAlgn="base" hangingPunct="0">
              <a:spcBef>
                <a:spcPct val="0"/>
              </a:spcBef>
              <a:spcAft>
                <a:spcPct val="0"/>
              </a:spcAft>
              <a:defRPr b="1">
                <a:solidFill>
                  <a:schemeClr val="tx1"/>
                </a:solidFill>
                <a:latin typeface="Arial" charset="0"/>
              </a:defRPr>
            </a:lvl7pPr>
            <a:lvl8pPr marL="3413203" indent="-227547" defTabSz="927570" eaLnBrk="0" fontAlgn="base" hangingPunct="0">
              <a:spcBef>
                <a:spcPct val="0"/>
              </a:spcBef>
              <a:spcAft>
                <a:spcPct val="0"/>
              </a:spcAft>
              <a:defRPr b="1">
                <a:solidFill>
                  <a:schemeClr val="tx1"/>
                </a:solidFill>
                <a:latin typeface="Arial" charset="0"/>
              </a:defRPr>
            </a:lvl8pPr>
            <a:lvl9pPr marL="3868296" indent="-227547" defTabSz="927570" eaLnBrk="0" fontAlgn="base" hangingPunct="0">
              <a:spcBef>
                <a:spcPct val="0"/>
              </a:spcBef>
              <a:spcAft>
                <a:spcPct val="0"/>
              </a:spcAft>
              <a:defRPr b="1">
                <a:solidFill>
                  <a:schemeClr val="tx1"/>
                </a:solidFill>
                <a:latin typeface="Arial" charset="0"/>
              </a:defRPr>
            </a:lvl9pPr>
          </a:lstStyle>
          <a:p>
            <a:pPr eaLnBrk="1" hangingPunct="1"/>
            <a:fld id="{55F006F2-4102-465A-A716-7B8CF411E6B8}" type="slidenum">
              <a:rPr lang="en-US" b="0" smtClean="0"/>
              <a:pPr eaLnBrk="1" hangingPunct="1"/>
              <a:t>20</a:t>
            </a:fld>
            <a:endParaRPr lang="en-US" b="0" dirty="0"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b="0" baseline="0" dirty="0" smtClean="0"/>
              <a:t>Or a nearly catastrophic dam failure like what happened on the Oroville Dam – the nation’s highest – in February 2017.  This past January the LA Times reported that repairs to the Oroville are over $870 million and climbing.  200.000 people were evacuated downstream.  An independent report released this past January concludes that </a:t>
            </a:r>
            <a:r>
              <a:rPr lang="en-US" sz="1200" b="0" i="0" kern="1200" dirty="0" smtClean="0">
                <a:solidFill>
                  <a:schemeClr val="tx1"/>
                </a:solidFill>
                <a:effectLst/>
                <a:latin typeface="+mn-lt"/>
                <a:ea typeface="+mn-ea"/>
                <a:cs typeface="+mn-cs"/>
              </a:rPr>
              <a:t>human error was made by a number of organizations but say that the dam's owner, the California Department of Water Resources, was "significantly overconfident and complacent about the integrity of its State Water Project civil infrastructure, including dams."</a:t>
            </a:r>
            <a:endParaRPr lang="en-US" b="0" dirty="0" smtClean="0"/>
          </a:p>
        </p:txBody>
      </p:sp>
    </p:spTree>
    <p:extLst>
      <p:ext uri="{BB962C8B-B14F-4D97-AF65-F5344CB8AC3E}">
        <p14:creationId xmlns:p14="http://schemas.microsoft.com/office/powerpoint/2010/main" val="4137377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21" eaLnBrk="0" hangingPunct="0">
              <a:defRPr b="1">
                <a:solidFill>
                  <a:schemeClr val="tx1"/>
                </a:solidFill>
                <a:latin typeface="Arial" charset="0"/>
              </a:defRPr>
            </a:lvl1pPr>
            <a:lvl2pPr marL="770662" indent="-296408" defTabSz="966621" eaLnBrk="0" hangingPunct="0">
              <a:defRPr b="1">
                <a:solidFill>
                  <a:schemeClr val="tx1"/>
                </a:solidFill>
                <a:latin typeface="Arial" charset="0"/>
              </a:defRPr>
            </a:lvl2pPr>
            <a:lvl3pPr marL="1185634" indent="-237127" defTabSz="966621" eaLnBrk="0" hangingPunct="0">
              <a:defRPr b="1">
                <a:solidFill>
                  <a:schemeClr val="tx1"/>
                </a:solidFill>
                <a:latin typeface="Arial" charset="0"/>
              </a:defRPr>
            </a:lvl3pPr>
            <a:lvl4pPr marL="1659887" indent="-237127" defTabSz="966621" eaLnBrk="0" hangingPunct="0">
              <a:defRPr b="1">
                <a:solidFill>
                  <a:schemeClr val="tx1"/>
                </a:solidFill>
                <a:latin typeface="Arial" charset="0"/>
              </a:defRPr>
            </a:lvl4pPr>
            <a:lvl5pPr marL="2134141" indent="-237127" defTabSz="966621" eaLnBrk="0" hangingPunct="0">
              <a:defRPr b="1">
                <a:solidFill>
                  <a:schemeClr val="tx1"/>
                </a:solidFill>
                <a:latin typeface="Arial" charset="0"/>
              </a:defRPr>
            </a:lvl5pPr>
            <a:lvl6pPr marL="2608395" indent="-237127" defTabSz="966621" eaLnBrk="0" fontAlgn="base" hangingPunct="0">
              <a:spcBef>
                <a:spcPct val="0"/>
              </a:spcBef>
              <a:spcAft>
                <a:spcPct val="0"/>
              </a:spcAft>
              <a:defRPr b="1">
                <a:solidFill>
                  <a:schemeClr val="tx1"/>
                </a:solidFill>
                <a:latin typeface="Arial" charset="0"/>
              </a:defRPr>
            </a:lvl6pPr>
            <a:lvl7pPr marL="3082648" indent="-237127" defTabSz="966621" eaLnBrk="0" fontAlgn="base" hangingPunct="0">
              <a:spcBef>
                <a:spcPct val="0"/>
              </a:spcBef>
              <a:spcAft>
                <a:spcPct val="0"/>
              </a:spcAft>
              <a:defRPr b="1">
                <a:solidFill>
                  <a:schemeClr val="tx1"/>
                </a:solidFill>
                <a:latin typeface="Arial" charset="0"/>
              </a:defRPr>
            </a:lvl7pPr>
            <a:lvl8pPr marL="3556902" indent="-237127" defTabSz="966621" eaLnBrk="0" fontAlgn="base" hangingPunct="0">
              <a:spcBef>
                <a:spcPct val="0"/>
              </a:spcBef>
              <a:spcAft>
                <a:spcPct val="0"/>
              </a:spcAft>
              <a:defRPr b="1">
                <a:solidFill>
                  <a:schemeClr val="tx1"/>
                </a:solidFill>
                <a:latin typeface="Arial" charset="0"/>
              </a:defRPr>
            </a:lvl8pPr>
            <a:lvl9pPr marL="4031155" indent="-237127" defTabSz="966621" eaLnBrk="0" fontAlgn="base" hangingPunct="0">
              <a:spcBef>
                <a:spcPct val="0"/>
              </a:spcBef>
              <a:spcAft>
                <a:spcPct val="0"/>
              </a:spcAft>
              <a:defRPr b="1">
                <a:solidFill>
                  <a:schemeClr val="tx1"/>
                </a:solidFill>
                <a:latin typeface="Arial" charset="0"/>
              </a:defRPr>
            </a:lvl9pPr>
          </a:lstStyle>
          <a:p>
            <a:pPr marL="0" marR="0" lvl="0" indent="0" algn="r" defTabSz="966621" rtl="0" eaLnBrk="1" fontAlgn="base" latinLnBrk="0" hangingPunct="1">
              <a:lnSpc>
                <a:spcPct val="100000"/>
              </a:lnSpc>
              <a:spcBef>
                <a:spcPct val="0"/>
              </a:spcBef>
              <a:spcAft>
                <a:spcPct val="0"/>
              </a:spcAft>
              <a:buClrTx/>
              <a:buSzTx/>
              <a:buFontTx/>
              <a:buNone/>
              <a:tabLst/>
              <a:defRPr/>
            </a:pPr>
            <a:fld id="{FCF87646-D722-4720-962B-ADC9B666F8E7}"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66621" rtl="0" eaLnBrk="1" fontAlgn="base" latinLnBrk="0" hangingPunct="1">
                <a:lnSpc>
                  <a:spcPct val="100000"/>
                </a:lnSpc>
                <a:spcBef>
                  <a:spcPct val="0"/>
                </a:spcBef>
                <a:spcAft>
                  <a:spcPct val="0"/>
                </a:spcAft>
                <a:buClrTx/>
                <a:buSzTx/>
                <a:buFontTx/>
                <a:buNone/>
                <a:tabLst/>
                <a:defRPr/>
              </a:pPr>
              <a:t>21</a:t>
            </a:fld>
            <a:endParaRPr kumimoji="0" lang="en-US" sz="1300" b="0" i="0" u="none" strike="noStrike" kern="1200" cap="none" spc="0" normalizeH="0" baseline="0" noProof="0" smtClean="0">
              <a:ln>
                <a:noFill/>
              </a:ln>
              <a:solidFill>
                <a:prstClr val="black"/>
              </a:solidFill>
              <a:effectLst/>
              <a:uLnTx/>
              <a:uFillTx/>
              <a:latin typeface="Arial" charset="0"/>
              <a:ea typeface="+mn-ea"/>
              <a:cs typeface="+mn-cs"/>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dirty="0" smtClean="0"/>
              <a:t>This is  from the National Climate Assessment and based on past data.   and is the trend from 1958-2012. </a:t>
            </a:r>
          </a:p>
          <a:p>
            <a:pPr eaLnBrk="1" hangingPunct="1">
              <a:lnSpc>
                <a:spcPct val="90000"/>
              </a:lnSpc>
            </a:pPr>
            <a:endParaRPr lang="en-US" dirty="0" smtClean="0"/>
          </a:p>
          <a:p>
            <a:pPr marL="0" marR="0" indent="0" algn="l" defTabSz="914400" rtl="0" eaLnBrk="1" fontAlgn="base" latinLnBrk="0" hangingPunct="1">
              <a:lnSpc>
                <a:spcPct val="9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We must deal with a changing environment</a:t>
            </a:r>
            <a:r>
              <a:rPr lang="en-US" sz="1200" kern="1200" baseline="0" dirty="0" smtClean="0">
                <a:solidFill>
                  <a:schemeClr val="tx1"/>
                </a:solidFill>
                <a:effectLst/>
                <a:latin typeface="+mn-lt"/>
                <a:ea typeface="+mn-ea"/>
                <a:cs typeface="+mn-cs"/>
              </a:rPr>
              <a:t> both inland and  on our coasts.  From a disaster perspective, things seem to be getting worse.   Whether it is anecdotal information from parents and other relatives or data such as this from the national climate assessment looking back at the historical record and incorporating recent events, we are seeing more extreme rainfall events.  And this is not just an inland phenomena.   For example on our Fresh Coast, in Milwaukee, WI, just analyzing the past 10 years of records and including them into the data, their statistical 24 hour, 100-year frequency rainfall amount has increased 13%.  We are increasingly seeing hurricanes whose formidable surge and wind threats are being dwarfed by their rainfall.  Are we prepared?</a:t>
            </a:r>
            <a:endParaRPr lang="en-US" sz="1200" kern="1200" dirty="0" smtClean="0">
              <a:solidFill>
                <a:schemeClr val="tx1"/>
              </a:solidFill>
              <a:effectLst/>
              <a:latin typeface="+mn-lt"/>
              <a:ea typeface="+mn-ea"/>
              <a:cs typeface="+mn-cs"/>
            </a:endParaRPr>
          </a:p>
          <a:p>
            <a:pPr eaLnBrk="1" hangingPunct="1">
              <a:lnSpc>
                <a:spcPct val="90000"/>
              </a:lnSpc>
            </a:pPr>
            <a:endParaRPr lang="en-US" dirty="0" smtClean="0"/>
          </a:p>
        </p:txBody>
      </p:sp>
    </p:spTree>
    <p:extLst>
      <p:ext uri="{BB962C8B-B14F-4D97-AF65-F5344CB8AC3E}">
        <p14:creationId xmlns:p14="http://schemas.microsoft.com/office/powerpoint/2010/main" val="2828108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21" eaLnBrk="0" hangingPunct="0">
              <a:defRPr b="1">
                <a:solidFill>
                  <a:schemeClr val="tx1"/>
                </a:solidFill>
                <a:latin typeface="Arial" charset="0"/>
              </a:defRPr>
            </a:lvl1pPr>
            <a:lvl2pPr marL="770662" indent="-296408" defTabSz="966621" eaLnBrk="0" hangingPunct="0">
              <a:defRPr b="1">
                <a:solidFill>
                  <a:schemeClr val="tx1"/>
                </a:solidFill>
                <a:latin typeface="Arial" charset="0"/>
              </a:defRPr>
            </a:lvl2pPr>
            <a:lvl3pPr marL="1185634" indent="-237127" defTabSz="966621" eaLnBrk="0" hangingPunct="0">
              <a:defRPr b="1">
                <a:solidFill>
                  <a:schemeClr val="tx1"/>
                </a:solidFill>
                <a:latin typeface="Arial" charset="0"/>
              </a:defRPr>
            </a:lvl3pPr>
            <a:lvl4pPr marL="1659887" indent="-237127" defTabSz="966621" eaLnBrk="0" hangingPunct="0">
              <a:defRPr b="1">
                <a:solidFill>
                  <a:schemeClr val="tx1"/>
                </a:solidFill>
                <a:latin typeface="Arial" charset="0"/>
              </a:defRPr>
            </a:lvl4pPr>
            <a:lvl5pPr marL="2134141" indent="-237127" defTabSz="966621" eaLnBrk="0" hangingPunct="0">
              <a:defRPr b="1">
                <a:solidFill>
                  <a:schemeClr val="tx1"/>
                </a:solidFill>
                <a:latin typeface="Arial" charset="0"/>
              </a:defRPr>
            </a:lvl5pPr>
            <a:lvl6pPr marL="2608395" indent="-237127" defTabSz="966621" eaLnBrk="0" fontAlgn="base" hangingPunct="0">
              <a:spcBef>
                <a:spcPct val="0"/>
              </a:spcBef>
              <a:spcAft>
                <a:spcPct val="0"/>
              </a:spcAft>
              <a:defRPr b="1">
                <a:solidFill>
                  <a:schemeClr val="tx1"/>
                </a:solidFill>
                <a:latin typeface="Arial" charset="0"/>
              </a:defRPr>
            </a:lvl6pPr>
            <a:lvl7pPr marL="3082648" indent="-237127" defTabSz="966621" eaLnBrk="0" fontAlgn="base" hangingPunct="0">
              <a:spcBef>
                <a:spcPct val="0"/>
              </a:spcBef>
              <a:spcAft>
                <a:spcPct val="0"/>
              </a:spcAft>
              <a:defRPr b="1">
                <a:solidFill>
                  <a:schemeClr val="tx1"/>
                </a:solidFill>
                <a:latin typeface="Arial" charset="0"/>
              </a:defRPr>
            </a:lvl7pPr>
            <a:lvl8pPr marL="3556902" indent="-237127" defTabSz="966621" eaLnBrk="0" fontAlgn="base" hangingPunct="0">
              <a:spcBef>
                <a:spcPct val="0"/>
              </a:spcBef>
              <a:spcAft>
                <a:spcPct val="0"/>
              </a:spcAft>
              <a:defRPr b="1">
                <a:solidFill>
                  <a:schemeClr val="tx1"/>
                </a:solidFill>
                <a:latin typeface="Arial" charset="0"/>
              </a:defRPr>
            </a:lvl8pPr>
            <a:lvl9pPr marL="4031155" indent="-237127" defTabSz="966621" eaLnBrk="0" fontAlgn="base" hangingPunct="0">
              <a:spcBef>
                <a:spcPct val="0"/>
              </a:spcBef>
              <a:spcAft>
                <a:spcPct val="0"/>
              </a:spcAft>
              <a:defRPr b="1">
                <a:solidFill>
                  <a:schemeClr val="tx1"/>
                </a:solidFill>
                <a:latin typeface="Arial" charset="0"/>
              </a:defRPr>
            </a:lvl9pPr>
          </a:lstStyle>
          <a:p>
            <a:pPr marL="0" marR="0" lvl="0" indent="0" algn="r" defTabSz="966621" rtl="0" eaLnBrk="1" fontAlgn="base" latinLnBrk="0" hangingPunct="1">
              <a:lnSpc>
                <a:spcPct val="100000"/>
              </a:lnSpc>
              <a:spcBef>
                <a:spcPct val="0"/>
              </a:spcBef>
              <a:spcAft>
                <a:spcPct val="0"/>
              </a:spcAft>
              <a:buClrTx/>
              <a:buSzTx/>
              <a:buFontTx/>
              <a:buNone/>
              <a:tabLst/>
              <a:defRPr/>
            </a:pPr>
            <a:fld id="{55F006F2-4102-465A-A716-7B8CF411E6B8}"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66621" rtl="0" eaLnBrk="1" fontAlgn="base" latinLnBrk="0" hangingPunct="1">
                <a:lnSpc>
                  <a:spcPct val="100000"/>
                </a:lnSpc>
                <a:spcBef>
                  <a:spcPct val="0"/>
                </a:spcBef>
                <a:spcAft>
                  <a:spcPct val="0"/>
                </a:spcAft>
                <a:buClrTx/>
                <a:buSzTx/>
                <a:buFontTx/>
                <a:buNone/>
                <a:tabLst/>
                <a:defRPr/>
              </a:pPr>
              <a:t>22</a:t>
            </a:fld>
            <a:endParaRPr kumimoji="0" lang="en-US" sz="1300" b="0" i="0" u="none" strike="noStrike" kern="1200" cap="none" spc="0" normalizeH="0" baseline="0" noProof="0" smtClean="0">
              <a:ln>
                <a:noFill/>
              </a:ln>
              <a:solidFill>
                <a:prstClr val="black"/>
              </a:solidFill>
              <a:effectLst/>
              <a:uLnTx/>
              <a:uFillTx/>
              <a:latin typeface="Arial" charset="0"/>
              <a:ea typeface="+mn-ea"/>
              <a:cs typeface="+mn-cs"/>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dirty="0" smtClean="0"/>
              <a:t>One of the activities of the ASFPM does – actually the ASFPM Foundation  - periodically hosts</a:t>
            </a:r>
            <a:r>
              <a:rPr lang="en-US" baseline="0" dirty="0" smtClean="0"/>
              <a:t> a ASFPM Foundation Forums in Washington DC.  Typically held every three years, the Forum brings in national experts and thinkers to debate a topic related to floodplain management.  These statistics came from one of those presentations during the 2007 forum.  Where is all of this going to go?  We had better have all hazards mapped.  Also, are we putting in place in our planning and land use systems ways to make sure all of this development is resilient?</a:t>
            </a:r>
            <a:endParaRPr lang="en-US" dirty="0" smtClean="0"/>
          </a:p>
        </p:txBody>
      </p:sp>
    </p:spTree>
    <p:extLst>
      <p:ext uri="{BB962C8B-B14F-4D97-AF65-F5344CB8AC3E}">
        <p14:creationId xmlns:p14="http://schemas.microsoft.com/office/powerpoint/2010/main" val="357172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21" eaLnBrk="0" hangingPunct="0">
              <a:defRPr b="1">
                <a:solidFill>
                  <a:schemeClr val="tx1"/>
                </a:solidFill>
                <a:latin typeface="Arial" charset="0"/>
              </a:defRPr>
            </a:lvl1pPr>
            <a:lvl2pPr marL="770662" indent="-296408" defTabSz="966621" eaLnBrk="0" hangingPunct="0">
              <a:defRPr b="1">
                <a:solidFill>
                  <a:schemeClr val="tx1"/>
                </a:solidFill>
                <a:latin typeface="Arial" charset="0"/>
              </a:defRPr>
            </a:lvl2pPr>
            <a:lvl3pPr marL="1185634" indent="-237127" defTabSz="966621" eaLnBrk="0" hangingPunct="0">
              <a:defRPr b="1">
                <a:solidFill>
                  <a:schemeClr val="tx1"/>
                </a:solidFill>
                <a:latin typeface="Arial" charset="0"/>
              </a:defRPr>
            </a:lvl3pPr>
            <a:lvl4pPr marL="1659887" indent="-237127" defTabSz="966621" eaLnBrk="0" hangingPunct="0">
              <a:defRPr b="1">
                <a:solidFill>
                  <a:schemeClr val="tx1"/>
                </a:solidFill>
                <a:latin typeface="Arial" charset="0"/>
              </a:defRPr>
            </a:lvl4pPr>
            <a:lvl5pPr marL="2134141" indent="-237127" defTabSz="966621" eaLnBrk="0" hangingPunct="0">
              <a:defRPr b="1">
                <a:solidFill>
                  <a:schemeClr val="tx1"/>
                </a:solidFill>
                <a:latin typeface="Arial" charset="0"/>
              </a:defRPr>
            </a:lvl5pPr>
            <a:lvl6pPr marL="2608395" indent="-237127" defTabSz="966621" eaLnBrk="0" fontAlgn="base" hangingPunct="0">
              <a:spcBef>
                <a:spcPct val="0"/>
              </a:spcBef>
              <a:spcAft>
                <a:spcPct val="0"/>
              </a:spcAft>
              <a:defRPr b="1">
                <a:solidFill>
                  <a:schemeClr val="tx1"/>
                </a:solidFill>
                <a:latin typeface="Arial" charset="0"/>
              </a:defRPr>
            </a:lvl6pPr>
            <a:lvl7pPr marL="3082648" indent="-237127" defTabSz="966621" eaLnBrk="0" fontAlgn="base" hangingPunct="0">
              <a:spcBef>
                <a:spcPct val="0"/>
              </a:spcBef>
              <a:spcAft>
                <a:spcPct val="0"/>
              </a:spcAft>
              <a:defRPr b="1">
                <a:solidFill>
                  <a:schemeClr val="tx1"/>
                </a:solidFill>
                <a:latin typeface="Arial" charset="0"/>
              </a:defRPr>
            </a:lvl7pPr>
            <a:lvl8pPr marL="3556902" indent="-237127" defTabSz="966621" eaLnBrk="0" fontAlgn="base" hangingPunct="0">
              <a:spcBef>
                <a:spcPct val="0"/>
              </a:spcBef>
              <a:spcAft>
                <a:spcPct val="0"/>
              </a:spcAft>
              <a:defRPr b="1">
                <a:solidFill>
                  <a:schemeClr val="tx1"/>
                </a:solidFill>
                <a:latin typeface="Arial" charset="0"/>
              </a:defRPr>
            </a:lvl8pPr>
            <a:lvl9pPr marL="4031155" indent="-237127" defTabSz="966621" eaLnBrk="0" fontAlgn="base" hangingPunct="0">
              <a:spcBef>
                <a:spcPct val="0"/>
              </a:spcBef>
              <a:spcAft>
                <a:spcPct val="0"/>
              </a:spcAft>
              <a:defRPr b="1">
                <a:solidFill>
                  <a:schemeClr val="tx1"/>
                </a:solidFill>
                <a:latin typeface="Arial" charset="0"/>
              </a:defRPr>
            </a:lvl9pPr>
          </a:lstStyle>
          <a:p>
            <a:pPr marL="0" marR="0" lvl="0" indent="0" algn="r" defTabSz="966621" rtl="0" eaLnBrk="1" fontAlgn="base" latinLnBrk="0" hangingPunct="1">
              <a:lnSpc>
                <a:spcPct val="100000"/>
              </a:lnSpc>
              <a:spcBef>
                <a:spcPct val="0"/>
              </a:spcBef>
              <a:spcAft>
                <a:spcPct val="0"/>
              </a:spcAft>
              <a:buClrTx/>
              <a:buSzTx/>
              <a:buFontTx/>
              <a:buNone/>
              <a:tabLst/>
              <a:defRPr/>
            </a:pPr>
            <a:fld id="{04987D70-8F21-4139-8F31-2EB48F684A54}"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66621" rtl="0" eaLnBrk="1" fontAlgn="base" latinLnBrk="0" hangingPunct="1">
                <a:lnSpc>
                  <a:spcPct val="100000"/>
                </a:lnSpc>
                <a:spcBef>
                  <a:spcPct val="0"/>
                </a:spcBef>
                <a:spcAft>
                  <a:spcPct val="0"/>
                </a:spcAft>
                <a:buClrTx/>
                <a:buSzTx/>
                <a:buFontTx/>
                <a:buNone/>
                <a:tabLst/>
                <a:defRPr/>
              </a:pPr>
              <a:t>23</a:t>
            </a:fld>
            <a:endParaRPr kumimoji="0" lang="en-US" sz="1300" b="0" i="0" u="none" strike="noStrike" kern="1200" cap="none" spc="0" normalizeH="0" baseline="0" noProof="0" smtClean="0">
              <a:ln>
                <a:noFill/>
              </a:ln>
              <a:solidFill>
                <a:prstClr val="black"/>
              </a:solidFill>
              <a:effectLst/>
              <a:uLnTx/>
              <a:uFillTx/>
              <a:latin typeface="Arial"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baseline="0" dirty="0" smtClean="0"/>
              <a:t>From an observational standpoint, we are seeing more frequent extreme events.  From an analytical standpoint, through the National Climate Assessment and even this report from 2013 on the impacts of climate change to the NFIP – floodplains are growing.  One interesting conclusion from the AECOM  report is that median flood flows may very well increase even areas that are expected to become drier on average.   These data are quite variable regionally. </a:t>
            </a:r>
          </a:p>
          <a:p>
            <a:pPr eaLnBrk="1" hangingPunct="1">
              <a:lnSpc>
                <a:spcPct val="90000"/>
              </a:lnSpc>
            </a:pPr>
            <a:endParaRPr lang="en-US" baseline="0" dirty="0" smtClean="0"/>
          </a:p>
          <a:p>
            <a:pPr eaLnBrk="1" hangingPunct="1">
              <a:lnSpc>
                <a:spcPct val="90000"/>
              </a:lnSpc>
            </a:pPr>
            <a:r>
              <a:rPr lang="en-US" baseline="0" dirty="0" smtClean="0"/>
              <a:t>However, as the science improves and data comes in the scenarios are getting worse, not better.  A report released by NOAA just this past January revises the upper bound for sea level rise by 2100 up to 8 feet, with regional variations along US coastlines as high as 9.5 feet due to new data on the melting of the Greenland and Antarctic ice sheets.</a:t>
            </a:r>
            <a:endParaRPr lang="en-US" dirty="0" smtClean="0"/>
          </a:p>
        </p:txBody>
      </p:sp>
    </p:spTree>
    <p:extLst>
      <p:ext uri="{BB962C8B-B14F-4D97-AF65-F5344CB8AC3E}">
        <p14:creationId xmlns:p14="http://schemas.microsoft.com/office/powerpoint/2010/main" val="1283887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70" eaLnBrk="0" hangingPunct="0">
              <a:defRPr b="1">
                <a:solidFill>
                  <a:schemeClr val="tx1"/>
                </a:solidFill>
                <a:latin typeface="Arial" charset="0"/>
              </a:defRPr>
            </a:lvl1pPr>
            <a:lvl2pPr marL="739527" indent="-284433" defTabSz="927570" eaLnBrk="0" hangingPunct="0">
              <a:defRPr b="1">
                <a:solidFill>
                  <a:schemeClr val="tx1"/>
                </a:solidFill>
                <a:latin typeface="Arial" charset="0"/>
              </a:defRPr>
            </a:lvl2pPr>
            <a:lvl3pPr marL="1137734" indent="-227547" defTabSz="927570" eaLnBrk="0" hangingPunct="0">
              <a:defRPr b="1">
                <a:solidFill>
                  <a:schemeClr val="tx1"/>
                </a:solidFill>
                <a:latin typeface="Arial" charset="0"/>
              </a:defRPr>
            </a:lvl3pPr>
            <a:lvl4pPr marL="1592828" indent="-227547" defTabSz="927570" eaLnBrk="0" hangingPunct="0">
              <a:defRPr b="1">
                <a:solidFill>
                  <a:schemeClr val="tx1"/>
                </a:solidFill>
                <a:latin typeface="Arial" charset="0"/>
              </a:defRPr>
            </a:lvl4pPr>
            <a:lvl5pPr marL="2047922" indent="-227547" defTabSz="927570" eaLnBrk="0" hangingPunct="0">
              <a:defRPr b="1">
                <a:solidFill>
                  <a:schemeClr val="tx1"/>
                </a:solidFill>
                <a:latin typeface="Arial" charset="0"/>
              </a:defRPr>
            </a:lvl5pPr>
            <a:lvl6pPr marL="2503016" indent="-227547" defTabSz="927570" eaLnBrk="0" fontAlgn="base" hangingPunct="0">
              <a:spcBef>
                <a:spcPct val="0"/>
              </a:spcBef>
              <a:spcAft>
                <a:spcPct val="0"/>
              </a:spcAft>
              <a:defRPr b="1">
                <a:solidFill>
                  <a:schemeClr val="tx1"/>
                </a:solidFill>
                <a:latin typeface="Arial" charset="0"/>
              </a:defRPr>
            </a:lvl6pPr>
            <a:lvl7pPr marL="2958109" indent="-227547" defTabSz="927570" eaLnBrk="0" fontAlgn="base" hangingPunct="0">
              <a:spcBef>
                <a:spcPct val="0"/>
              </a:spcBef>
              <a:spcAft>
                <a:spcPct val="0"/>
              </a:spcAft>
              <a:defRPr b="1">
                <a:solidFill>
                  <a:schemeClr val="tx1"/>
                </a:solidFill>
                <a:latin typeface="Arial" charset="0"/>
              </a:defRPr>
            </a:lvl7pPr>
            <a:lvl8pPr marL="3413203" indent="-227547" defTabSz="927570" eaLnBrk="0" fontAlgn="base" hangingPunct="0">
              <a:spcBef>
                <a:spcPct val="0"/>
              </a:spcBef>
              <a:spcAft>
                <a:spcPct val="0"/>
              </a:spcAft>
              <a:defRPr b="1">
                <a:solidFill>
                  <a:schemeClr val="tx1"/>
                </a:solidFill>
                <a:latin typeface="Arial" charset="0"/>
              </a:defRPr>
            </a:lvl8pPr>
            <a:lvl9pPr marL="3868296" indent="-227547" defTabSz="927570" eaLnBrk="0" fontAlgn="base" hangingPunct="0">
              <a:spcBef>
                <a:spcPct val="0"/>
              </a:spcBef>
              <a:spcAft>
                <a:spcPct val="0"/>
              </a:spcAft>
              <a:defRPr b="1">
                <a:solidFill>
                  <a:schemeClr val="tx1"/>
                </a:solidFill>
                <a:latin typeface="Arial" charset="0"/>
              </a:defRPr>
            </a:lvl9pPr>
          </a:lstStyle>
          <a:p>
            <a:pPr eaLnBrk="1" hangingPunct="1"/>
            <a:fld id="{93B8C479-8535-4AC1-8483-463B6D8F37F3}" type="slidenum">
              <a:rPr lang="en-US" b="0" smtClean="0"/>
              <a:pPr eaLnBrk="1" hangingPunct="1"/>
              <a:t>24</a:t>
            </a:fld>
            <a:endParaRPr lang="en-US" b="0"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dirty="0" smtClean="0"/>
          </a:p>
        </p:txBody>
      </p:sp>
    </p:spTree>
    <p:extLst>
      <p:ext uri="{BB962C8B-B14F-4D97-AF65-F5344CB8AC3E}">
        <p14:creationId xmlns:p14="http://schemas.microsoft.com/office/powerpoint/2010/main" val="3364205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National Flood</a:t>
            </a:r>
            <a:r>
              <a:rPr lang="en-US" baseline="0" dirty="0" smtClean="0"/>
              <a:t> Barrier Testing and Certification Program is a 15-year effort that began with the AAFPM </a:t>
            </a:r>
            <a:r>
              <a:rPr lang="en-US" baseline="0" dirty="0" err="1" smtClean="0"/>
              <a:t>Floodproofing</a:t>
            </a:r>
            <a:r>
              <a:rPr lang="en-US" baseline="0" dirty="0" smtClean="0"/>
              <a:t> Committee members who manufacture flood barrier products wanting to ensure that standards were in place for their products to ensure quality and dependability.  Fast forward to today and the program, which has three partners:  FM Approvals, US Army Corps of Engineers, and ASFPM tests and certifies four types of products to the FM/ANSI 2510 standard.  More information on the program can be found at www.nationalfloodbarrier.org, including fact sheets geared towards property and business owners.  </a:t>
            </a:r>
          </a:p>
          <a:p>
            <a:endParaRPr lang="en-US" baseline="0" dirty="0" smtClean="0"/>
          </a:p>
          <a:p>
            <a:r>
              <a:rPr lang="en-US" baseline="0" dirty="0" smtClean="0"/>
              <a:t>Currently ASFPM has a project, working with funding from the Department of Homeland Security, to further promote the program, develop testing standards for the two classes of products that currently have none – semi-permanent barriers and sealants, determine the feasibility of developing standards for low-cost flood sensors also being developed by DHS, and getting the 2510 standard into national building codes.  ASFPM is producing a white paper on pathways forward to getting the 2510 standard into national codes and regulations and it is almost completed.    </a:t>
            </a:r>
            <a:endParaRPr lang="en-US" dirty="0" smtClean="0"/>
          </a:p>
        </p:txBody>
      </p:sp>
      <p:sp>
        <p:nvSpPr>
          <p:cNvPr id="4" name="Slide Number Placeholder 3"/>
          <p:cNvSpPr>
            <a:spLocks noGrp="1"/>
          </p:cNvSpPr>
          <p:nvPr>
            <p:ph type="sldNum" sz="quarter" idx="10"/>
          </p:nvPr>
        </p:nvSpPr>
        <p:spPr/>
        <p:txBody>
          <a:bodyPr/>
          <a:lstStyle/>
          <a:p>
            <a:pPr>
              <a:defRPr/>
            </a:pPr>
            <a:fld id="{62444F60-87C2-4B64-AF39-041CCC8C8D20}" type="slidenum">
              <a:rPr lang="en-US">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2547903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70" eaLnBrk="0" hangingPunct="0">
              <a:defRPr b="1">
                <a:solidFill>
                  <a:schemeClr val="tx1"/>
                </a:solidFill>
                <a:latin typeface="Arial" charset="0"/>
              </a:defRPr>
            </a:lvl1pPr>
            <a:lvl2pPr marL="739527" indent="-284433" defTabSz="927570" eaLnBrk="0" hangingPunct="0">
              <a:defRPr b="1">
                <a:solidFill>
                  <a:schemeClr val="tx1"/>
                </a:solidFill>
                <a:latin typeface="Arial" charset="0"/>
              </a:defRPr>
            </a:lvl2pPr>
            <a:lvl3pPr marL="1137734" indent="-227547" defTabSz="927570" eaLnBrk="0" hangingPunct="0">
              <a:defRPr b="1">
                <a:solidFill>
                  <a:schemeClr val="tx1"/>
                </a:solidFill>
                <a:latin typeface="Arial" charset="0"/>
              </a:defRPr>
            </a:lvl3pPr>
            <a:lvl4pPr marL="1592828" indent="-227547" defTabSz="927570" eaLnBrk="0" hangingPunct="0">
              <a:defRPr b="1">
                <a:solidFill>
                  <a:schemeClr val="tx1"/>
                </a:solidFill>
                <a:latin typeface="Arial" charset="0"/>
              </a:defRPr>
            </a:lvl4pPr>
            <a:lvl5pPr marL="2047922" indent="-227547" defTabSz="927570" eaLnBrk="0" hangingPunct="0">
              <a:defRPr b="1">
                <a:solidFill>
                  <a:schemeClr val="tx1"/>
                </a:solidFill>
                <a:latin typeface="Arial" charset="0"/>
              </a:defRPr>
            </a:lvl5pPr>
            <a:lvl6pPr marL="2503016" indent="-227547" defTabSz="927570" eaLnBrk="0" fontAlgn="base" hangingPunct="0">
              <a:spcBef>
                <a:spcPct val="0"/>
              </a:spcBef>
              <a:spcAft>
                <a:spcPct val="0"/>
              </a:spcAft>
              <a:defRPr b="1">
                <a:solidFill>
                  <a:schemeClr val="tx1"/>
                </a:solidFill>
                <a:latin typeface="Arial" charset="0"/>
              </a:defRPr>
            </a:lvl6pPr>
            <a:lvl7pPr marL="2958109" indent="-227547" defTabSz="927570" eaLnBrk="0" fontAlgn="base" hangingPunct="0">
              <a:spcBef>
                <a:spcPct val="0"/>
              </a:spcBef>
              <a:spcAft>
                <a:spcPct val="0"/>
              </a:spcAft>
              <a:defRPr b="1">
                <a:solidFill>
                  <a:schemeClr val="tx1"/>
                </a:solidFill>
                <a:latin typeface="Arial" charset="0"/>
              </a:defRPr>
            </a:lvl7pPr>
            <a:lvl8pPr marL="3413203" indent="-227547" defTabSz="927570" eaLnBrk="0" fontAlgn="base" hangingPunct="0">
              <a:spcBef>
                <a:spcPct val="0"/>
              </a:spcBef>
              <a:spcAft>
                <a:spcPct val="0"/>
              </a:spcAft>
              <a:defRPr b="1">
                <a:solidFill>
                  <a:schemeClr val="tx1"/>
                </a:solidFill>
                <a:latin typeface="Arial" charset="0"/>
              </a:defRPr>
            </a:lvl8pPr>
            <a:lvl9pPr marL="3868296" indent="-227547" defTabSz="927570" eaLnBrk="0" fontAlgn="base" hangingPunct="0">
              <a:spcBef>
                <a:spcPct val="0"/>
              </a:spcBef>
              <a:spcAft>
                <a:spcPct val="0"/>
              </a:spcAft>
              <a:defRPr b="1">
                <a:solidFill>
                  <a:schemeClr val="tx1"/>
                </a:solidFill>
                <a:latin typeface="Arial" charset="0"/>
              </a:defRPr>
            </a:lvl9pPr>
          </a:lstStyle>
          <a:p>
            <a:pPr eaLnBrk="1" hangingPunct="1"/>
            <a:fld id="{55F006F2-4102-465A-A716-7B8CF411E6B8}" type="slidenum">
              <a:rPr lang="en-US" b="0" smtClean="0"/>
              <a:pPr eaLnBrk="1" hangingPunct="1"/>
              <a:t>26</a:t>
            </a:fld>
            <a:endParaRPr lang="en-US" b="0"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dirty="0" smtClean="0"/>
              <a:t>Well those</a:t>
            </a:r>
            <a:r>
              <a:rPr lang="en-US" baseline="0" dirty="0" smtClean="0"/>
              <a:t> are just the highlights of the many, many things ASFPM is involved with right now. Remember, ASFPM is your professional organization!  So in closing, I sincerely hope that you are a member of ASFPM’s [STATE NAME] Chapter and if not, please get involved.  State chapters are critical, especially in focusing on state legislation and issues.  </a:t>
            </a:r>
          </a:p>
          <a:p>
            <a:pPr eaLnBrk="1" hangingPunct="1">
              <a:lnSpc>
                <a:spcPct val="90000"/>
              </a:lnSpc>
            </a:pPr>
            <a:endParaRPr lang="en-US" baseline="0" dirty="0" smtClean="0"/>
          </a:p>
          <a:p>
            <a:pPr eaLnBrk="1" hangingPunct="1">
              <a:lnSpc>
                <a:spcPct val="90000"/>
              </a:lnSpc>
            </a:pPr>
            <a:r>
              <a:rPr lang="en-US" baseline="0" dirty="0" smtClean="0"/>
              <a:t>Remember too, that ASFPM is a direct membership association so if you are not a member of ASFPM, I invite you to join!  For those of that are, thank you for your membership and I hope that you feel that we provide you a good return on your investment in us.  The entire staff in Madison, Wisconsin and our dozens of volunteer leaders work very hard to earn your membership dollar!</a:t>
            </a:r>
          </a:p>
          <a:p>
            <a:pPr eaLnBrk="1" hangingPunct="1">
              <a:lnSpc>
                <a:spcPct val="90000"/>
              </a:lnSpc>
            </a:pPr>
            <a:endParaRPr lang="en-US" dirty="0" smtClean="0"/>
          </a:p>
          <a:p>
            <a:pPr eaLnBrk="1" hangingPunct="1">
              <a:lnSpc>
                <a:spcPct val="90000"/>
              </a:lnSpc>
            </a:pPr>
            <a:r>
              <a:rPr lang="en-US" dirty="0" smtClean="0"/>
              <a:t>Thank</a:t>
            </a:r>
            <a:r>
              <a:rPr lang="en-US" baseline="0" dirty="0" smtClean="0"/>
              <a:t> you.  </a:t>
            </a:r>
            <a:endParaRPr lang="en-US" dirty="0" smtClean="0"/>
          </a:p>
        </p:txBody>
      </p:sp>
    </p:spTree>
    <p:extLst>
      <p:ext uri="{BB962C8B-B14F-4D97-AF65-F5344CB8AC3E}">
        <p14:creationId xmlns:p14="http://schemas.microsoft.com/office/powerpoint/2010/main" val="1034441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70" eaLnBrk="0" hangingPunct="0">
              <a:defRPr b="1">
                <a:solidFill>
                  <a:schemeClr val="tx1"/>
                </a:solidFill>
                <a:latin typeface="Arial" charset="0"/>
              </a:defRPr>
            </a:lvl1pPr>
            <a:lvl2pPr marL="739527" indent="-284433" defTabSz="927570" eaLnBrk="0" hangingPunct="0">
              <a:defRPr b="1">
                <a:solidFill>
                  <a:schemeClr val="tx1"/>
                </a:solidFill>
                <a:latin typeface="Arial" charset="0"/>
              </a:defRPr>
            </a:lvl2pPr>
            <a:lvl3pPr marL="1137734" indent="-227547" defTabSz="927570" eaLnBrk="0" hangingPunct="0">
              <a:defRPr b="1">
                <a:solidFill>
                  <a:schemeClr val="tx1"/>
                </a:solidFill>
                <a:latin typeface="Arial" charset="0"/>
              </a:defRPr>
            </a:lvl3pPr>
            <a:lvl4pPr marL="1592828" indent="-227547" defTabSz="927570" eaLnBrk="0" hangingPunct="0">
              <a:defRPr b="1">
                <a:solidFill>
                  <a:schemeClr val="tx1"/>
                </a:solidFill>
                <a:latin typeface="Arial" charset="0"/>
              </a:defRPr>
            </a:lvl4pPr>
            <a:lvl5pPr marL="2047922" indent="-227547" defTabSz="927570" eaLnBrk="0" hangingPunct="0">
              <a:defRPr b="1">
                <a:solidFill>
                  <a:schemeClr val="tx1"/>
                </a:solidFill>
                <a:latin typeface="Arial" charset="0"/>
              </a:defRPr>
            </a:lvl5pPr>
            <a:lvl6pPr marL="2503016" indent="-227547" defTabSz="927570" eaLnBrk="0" fontAlgn="base" hangingPunct="0">
              <a:spcBef>
                <a:spcPct val="0"/>
              </a:spcBef>
              <a:spcAft>
                <a:spcPct val="0"/>
              </a:spcAft>
              <a:defRPr b="1">
                <a:solidFill>
                  <a:schemeClr val="tx1"/>
                </a:solidFill>
                <a:latin typeface="Arial" charset="0"/>
              </a:defRPr>
            </a:lvl6pPr>
            <a:lvl7pPr marL="2958109" indent="-227547" defTabSz="927570" eaLnBrk="0" fontAlgn="base" hangingPunct="0">
              <a:spcBef>
                <a:spcPct val="0"/>
              </a:spcBef>
              <a:spcAft>
                <a:spcPct val="0"/>
              </a:spcAft>
              <a:defRPr b="1">
                <a:solidFill>
                  <a:schemeClr val="tx1"/>
                </a:solidFill>
                <a:latin typeface="Arial" charset="0"/>
              </a:defRPr>
            </a:lvl7pPr>
            <a:lvl8pPr marL="3413203" indent="-227547" defTabSz="927570" eaLnBrk="0" fontAlgn="base" hangingPunct="0">
              <a:spcBef>
                <a:spcPct val="0"/>
              </a:spcBef>
              <a:spcAft>
                <a:spcPct val="0"/>
              </a:spcAft>
              <a:defRPr b="1">
                <a:solidFill>
                  <a:schemeClr val="tx1"/>
                </a:solidFill>
                <a:latin typeface="Arial" charset="0"/>
              </a:defRPr>
            </a:lvl8pPr>
            <a:lvl9pPr marL="3868296" indent="-227547" defTabSz="927570" eaLnBrk="0" fontAlgn="base" hangingPunct="0">
              <a:spcBef>
                <a:spcPct val="0"/>
              </a:spcBef>
              <a:spcAft>
                <a:spcPct val="0"/>
              </a:spcAft>
              <a:defRPr b="1">
                <a:solidFill>
                  <a:schemeClr val="tx1"/>
                </a:solidFill>
                <a:latin typeface="Arial" charset="0"/>
              </a:defRPr>
            </a:lvl9pPr>
          </a:lstStyle>
          <a:p>
            <a:pPr eaLnBrk="1" hangingPunct="1"/>
            <a:fld id="{0996C504-B068-4DB6-835C-CBF334B490ED}" type="slidenum">
              <a:rPr lang="en-US" b="0" smtClean="0"/>
              <a:pPr eaLnBrk="1" hangingPunct="1"/>
              <a:t>3</a:t>
            </a:fld>
            <a:endParaRPr lang="en-US" b="0"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ASFPM is a respected national voice</a:t>
            </a:r>
            <a:r>
              <a:rPr lang="en-US" baseline="0" dirty="0" smtClean="0"/>
              <a:t> in on flooding issues.  ASFPM continually provides i</a:t>
            </a:r>
            <a:r>
              <a:rPr lang="en-US" dirty="0" smtClean="0"/>
              <a:t>nput to Congress and the Administration.  Did you know that ASFPM was</a:t>
            </a:r>
            <a:r>
              <a:rPr lang="en-US" baseline="0" dirty="0" smtClean="0"/>
              <a:t> the f</a:t>
            </a:r>
            <a:r>
              <a:rPr lang="en-US" dirty="0" smtClean="0"/>
              <a:t>irst to promote hazard mitigation?  We had a hand</a:t>
            </a:r>
            <a:r>
              <a:rPr lang="en-US" baseline="0" dirty="0" smtClean="0"/>
              <a:t> legislatively in the formation of the Hazard Mitigation Grant Program in the Stafford Act to the FMA program and even Increased Cost of Compliance – all of these were ASFPM ideas in the beginning.  ASFPM continues to be an a</a:t>
            </a:r>
            <a:r>
              <a:rPr lang="en-US" dirty="0" smtClean="0"/>
              <a:t>dvocate for improved flood</a:t>
            </a:r>
            <a:r>
              <a:rPr lang="en-US" baseline="0" dirty="0" smtClean="0"/>
              <a:t> </a:t>
            </a:r>
            <a:r>
              <a:rPr lang="en-US" dirty="0" smtClean="0"/>
              <a:t>mapping – in fact that is how ASFPM was founded</a:t>
            </a:r>
            <a:r>
              <a:rPr lang="en-US" baseline="0" dirty="0" smtClean="0"/>
              <a:t> by a group of Midwestern states that were having issues with flood maps.  We are also an a</a:t>
            </a:r>
            <a:r>
              <a:rPr lang="en-US" dirty="0" smtClean="0"/>
              <a:t>dvocating to continue Map Maintenance (unmet needs)</a:t>
            </a:r>
          </a:p>
          <a:p>
            <a:pPr eaLnBrk="1" hangingPunct="1"/>
            <a:endParaRPr lang="en-US" dirty="0" smtClean="0"/>
          </a:p>
          <a:p>
            <a:pPr eaLnBrk="1" hangingPunct="1"/>
            <a:r>
              <a:rPr lang="en-US" dirty="0" smtClean="0"/>
              <a:t>The ASFPM’s certification of floodplain managers through the CFM program has been on of our biggest</a:t>
            </a:r>
            <a:r>
              <a:rPr lang="en-US" baseline="0" dirty="0" smtClean="0"/>
              <a:t> successes.  We now are above 10,000 CFMs in the nation for the first time in 2017!</a:t>
            </a:r>
            <a:endParaRPr lang="en-US" dirty="0" smtClean="0"/>
          </a:p>
          <a:p>
            <a:pPr eaLnBrk="1" hangingPunct="1"/>
            <a:endParaRPr lang="en-US" dirty="0" smtClean="0"/>
          </a:p>
          <a:p>
            <a:pPr eaLnBrk="1" hangingPunct="1"/>
            <a:r>
              <a:rPr lang="en-US" dirty="0" smtClean="0"/>
              <a:t>Of course ASFPM’s annual conference</a:t>
            </a:r>
            <a:r>
              <a:rPr lang="en-US" baseline="0" dirty="0" smtClean="0"/>
              <a:t> is the nation’s largest event dealing with all things flood.  The 2018 a</a:t>
            </a:r>
            <a:r>
              <a:rPr lang="en-US" dirty="0" smtClean="0"/>
              <a:t>nnual conference will</a:t>
            </a:r>
            <a:r>
              <a:rPr lang="en-US" baseline="0" dirty="0" smtClean="0"/>
              <a:t> be in Phoenix and </a:t>
            </a:r>
            <a:r>
              <a:rPr lang="en-US" dirty="0" smtClean="0"/>
              <a:t>will have 1,200 to 1,500</a:t>
            </a:r>
            <a:r>
              <a:rPr lang="en-US" baseline="0" dirty="0" smtClean="0"/>
              <a:t> attendees </a:t>
            </a:r>
            <a:r>
              <a:rPr lang="en-US" dirty="0" smtClean="0"/>
              <a:t>with lots</a:t>
            </a:r>
            <a:r>
              <a:rPr lang="en-US" baseline="0" dirty="0" smtClean="0"/>
              <a:t> of training sessions and field tours.  </a:t>
            </a:r>
          </a:p>
          <a:p>
            <a:pPr eaLnBrk="1" hangingPunct="1"/>
            <a:endParaRPr lang="en-US" baseline="0" dirty="0" smtClean="0"/>
          </a:p>
          <a:p>
            <a:pPr eaLnBrk="1" hangingPunct="1"/>
            <a:r>
              <a:rPr lang="en-US" baseline="0" dirty="0" smtClean="0"/>
              <a:t>Finally ASFPM’s Flood Science Center section undertakes projects that involve research, development of tools and publications for practitioners, and develops unique datasets collected by ASFPM.  </a:t>
            </a:r>
          </a:p>
          <a:p>
            <a:pPr eaLnBrk="1" hangingPunct="1"/>
            <a:endParaRPr lang="en-US" baseline="0" dirty="0" smtClean="0"/>
          </a:p>
          <a:p>
            <a:pPr eaLnBrk="1" hangingPunct="1"/>
            <a:r>
              <a:rPr lang="en-US" baseline="0" dirty="0" smtClean="0"/>
              <a:t>So lets look at a few of these items in more detail.</a:t>
            </a:r>
            <a:endParaRPr lang="en-US" dirty="0" smtClean="0"/>
          </a:p>
          <a:p>
            <a:pPr eaLnBrk="1" hangingPunct="1"/>
            <a:endParaRPr lang="en-US" dirty="0" smtClean="0"/>
          </a:p>
        </p:txBody>
      </p:sp>
    </p:spTree>
    <p:extLst>
      <p:ext uri="{BB962C8B-B14F-4D97-AF65-F5344CB8AC3E}">
        <p14:creationId xmlns:p14="http://schemas.microsoft.com/office/powerpoint/2010/main" val="2429102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70" eaLnBrk="0" hangingPunct="0">
              <a:defRPr b="1">
                <a:solidFill>
                  <a:schemeClr val="tx1"/>
                </a:solidFill>
                <a:latin typeface="Arial" charset="0"/>
              </a:defRPr>
            </a:lvl1pPr>
            <a:lvl2pPr marL="739527" indent="-284433" defTabSz="927570" eaLnBrk="0" hangingPunct="0">
              <a:defRPr b="1">
                <a:solidFill>
                  <a:schemeClr val="tx1"/>
                </a:solidFill>
                <a:latin typeface="Arial" charset="0"/>
              </a:defRPr>
            </a:lvl2pPr>
            <a:lvl3pPr marL="1137734" indent="-227547" defTabSz="927570" eaLnBrk="0" hangingPunct="0">
              <a:defRPr b="1">
                <a:solidFill>
                  <a:schemeClr val="tx1"/>
                </a:solidFill>
                <a:latin typeface="Arial" charset="0"/>
              </a:defRPr>
            </a:lvl3pPr>
            <a:lvl4pPr marL="1592828" indent="-227547" defTabSz="927570" eaLnBrk="0" hangingPunct="0">
              <a:defRPr b="1">
                <a:solidFill>
                  <a:schemeClr val="tx1"/>
                </a:solidFill>
                <a:latin typeface="Arial" charset="0"/>
              </a:defRPr>
            </a:lvl4pPr>
            <a:lvl5pPr marL="2047922" indent="-227547" defTabSz="927570" eaLnBrk="0" hangingPunct="0">
              <a:defRPr b="1">
                <a:solidFill>
                  <a:schemeClr val="tx1"/>
                </a:solidFill>
                <a:latin typeface="Arial" charset="0"/>
              </a:defRPr>
            </a:lvl5pPr>
            <a:lvl6pPr marL="2503016" indent="-227547" defTabSz="927570" eaLnBrk="0" fontAlgn="base" hangingPunct="0">
              <a:spcBef>
                <a:spcPct val="0"/>
              </a:spcBef>
              <a:spcAft>
                <a:spcPct val="0"/>
              </a:spcAft>
              <a:defRPr b="1">
                <a:solidFill>
                  <a:schemeClr val="tx1"/>
                </a:solidFill>
                <a:latin typeface="Arial" charset="0"/>
              </a:defRPr>
            </a:lvl6pPr>
            <a:lvl7pPr marL="2958109" indent="-227547" defTabSz="927570" eaLnBrk="0" fontAlgn="base" hangingPunct="0">
              <a:spcBef>
                <a:spcPct val="0"/>
              </a:spcBef>
              <a:spcAft>
                <a:spcPct val="0"/>
              </a:spcAft>
              <a:defRPr b="1">
                <a:solidFill>
                  <a:schemeClr val="tx1"/>
                </a:solidFill>
                <a:latin typeface="Arial" charset="0"/>
              </a:defRPr>
            </a:lvl7pPr>
            <a:lvl8pPr marL="3413203" indent="-227547" defTabSz="927570" eaLnBrk="0" fontAlgn="base" hangingPunct="0">
              <a:spcBef>
                <a:spcPct val="0"/>
              </a:spcBef>
              <a:spcAft>
                <a:spcPct val="0"/>
              </a:spcAft>
              <a:defRPr b="1">
                <a:solidFill>
                  <a:schemeClr val="tx1"/>
                </a:solidFill>
                <a:latin typeface="Arial" charset="0"/>
              </a:defRPr>
            </a:lvl8pPr>
            <a:lvl9pPr marL="3868296" indent="-227547" defTabSz="927570" eaLnBrk="0" fontAlgn="base" hangingPunct="0">
              <a:spcBef>
                <a:spcPct val="0"/>
              </a:spcBef>
              <a:spcAft>
                <a:spcPct val="0"/>
              </a:spcAft>
              <a:defRPr b="1">
                <a:solidFill>
                  <a:schemeClr val="tx1"/>
                </a:solidFill>
                <a:latin typeface="Arial" charset="0"/>
              </a:defRPr>
            </a:lvl9pPr>
          </a:lstStyle>
          <a:p>
            <a:pPr eaLnBrk="1" hangingPunct="1"/>
            <a:fld id="{55F006F2-4102-465A-A716-7B8CF411E6B8}" type="slidenum">
              <a:rPr lang="en-US" b="0" smtClean="0"/>
              <a:pPr eaLnBrk="1" hangingPunct="1"/>
              <a:t>4</a:t>
            </a:fld>
            <a:endParaRPr lang="en-US" b="0"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dirty="0" smtClean="0"/>
              <a:t>ASFPM dedicates</a:t>
            </a:r>
            <a:r>
              <a:rPr lang="en-US" baseline="0" dirty="0" smtClean="0"/>
              <a:t> a significant amount of resources to follow and input into national policy issues that affect floodplain managers.  Our national policy team includes staff in the ASFPM Executive Office and in Washington DC.   Policy decisions made in Washington DC have a profound effect on our communities and we must ensure that from a floodplain management perspective we are constantly pushing in the direction of effective floodplain management policies.  </a:t>
            </a:r>
          </a:p>
          <a:p>
            <a:pPr eaLnBrk="1" hangingPunct="1">
              <a:lnSpc>
                <a:spcPct val="90000"/>
              </a:lnSpc>
            </a:pPr>
            <a:endParaRPr lang="en-US" baseline="0" dirty="0" smtClean="0"/>
          </a:p>
          <a:p>
            <a:pPr eaLnBrk="1" hangingPunct="1">
              <a:lnSpc>
                <a:spcPct val="90000"/>
              </a:lnSpc>
            </a:pPr>
            <a:r>
              <a:rPr lang="en-US" baseline="0" dirty="0" smtClean="0"/>
              <a:t>[GFW is Gilbert Fowler White] </a:t>
            </a:r>
            <a:endParaRPr lang="en-US" dirty="0" smtClean="0"/>
          </a:p>
        </p:txBody>
      </p:sp>
    </p:spTree>
    <p:extLst>
      <p:ext uri="{BB962C8B-B14F-4D97-AF65-F5344CB8AC3E}">
        <p14:creationId xmlns:p14="http://schemas.microsoft.com/office/powerpoint/2010/main" val="1882508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70" eaLnBrk="0" hangingPunct="0">
              <a:defRPr b="1">
                <a:solidFill>
                  <a:schemeClr val="tx1"/>
                </a:solidFill>
                <a:latin typeface="Arial" charset="0"/>
              </a:defRPr>
            </a:lvl1pPr>
            <a:lvl2pPr marL="739527" indent="-284433" defTabSz="927570" eaLnBrk="0" hangingPunct="0">
              <a:defRPr b="1">
                <a:solidFill>
                  <a:schemeClr val="tx1"/>
                </a:solidFill>
                <a:latin typeface="Arial" charset="0"/>
              </a:defRPr>
            </a:lvl2pPr>
            <a:lvl3pPr marL="1137734" indent="-227547" defTabSz="927570" eaLnBrk="0" hangingPunct="0">
              <a:defRPr b="1">
                <a:solidFill>
                  <a:schemeClr val="tx1"/>
                </a:solidFill>
                <a:latin typeface="Arial" charset="0"/>
              </a:defRPr>
            </a:lvl3pPr>
            <a:lvl4pPr marL="1592828" indent="-227547" defTabSz="927570" eaLnBrk="0" hangingPunct="0">
              <a:defRPr b="1">
                <a:solidFill>
                  <a:schemeClr val="tx1"/>
                </a:solidFill>
                <a:latin typeface="Arial" charset="0"/>
              </a:defRPr>
            </a:lvl4pPr>
            <a:lvl5pPr marL="2047922" indent="-227547" defTabSz="927570" eaLnBrk="0" hangingPunct="0">
              <a:defRPr b="1">
                <a:solidFill>
                  <a:schemeClr val="tx1"/>
                </a:solidFill>
                <a:latin typeface="Arial" charset="0"/>
              </a:defRPr>
            </a:lvl5pPr>
            <a:lvl6pPr marL="2503016" indent="-227547" defTabSz="927570" eaLnBrk="0" fontAlgn="base" hangingPunct="0">
              <a:spcBef>
                <a:spcPct val="0"/>
              </a:spcBef>
              <a:spcAft>
                <a:spcPct val="0"/>
              </a:spcAft>
              <a:defRPr b="1">
                <a:solidFill>
                  <a:schemeClr val="tx1"/>
                </a:solidFill>
                <a:latin typeface="Arial" charset="0"/>
              </a:defRPr>
            </a:lvl6pPr>
            <a:lvl7pPr marL="2958109" indent="-227547" defTabSz="927570" eaLnBrk="0" fontAlgn="base" hangingPunct="0">
              <a:spcBef>
                <a:spcPct val="0"/>
              </a:spcBef>
              <a:spcAft>
                <a:spcPct val="0"/>
              </a:spcAft>
              <a:defRPr b="1">
                <a:solidFill>
                  <a:schemeClr val="tx1"/>
                </a:solidFill>
                <a:latin typeface="Arial" charset="0"/>
              </a:defRPr>
            </a:lvl7pPr>
            <a:lvl8pPr marL="3413203" indent="-227547" defTabSz="927570" eaLnBrk="0" fontAlgn="base" hangingPunct="0">
              <a:spcBef>
                <a:spcPct val="0"/>
              </a:spcBef>
              <a:spcAft>
                <a:spcPct val="0"/>
              </a:spcAft>
              <a:defRPr b="1">
                <a:solidFill>
                  <a:schemeClr val="tx1"/>
                </a:solidFill>
                <a:latin typeface="Arial" charset="0"/>
              </a:defRPr>
            </a:lvl8pPr>
            <a:lvl9pPr marL="3868296" indent="-227547" defTabSz="927570" eaLnBrk="0" fontAlgn="base" hangingPunct="0">
              <a:spcBef>
                <a:spcPct val="0"/>
              </a:spcBef>
              <a:spcAft>
                <a:spcPct val="0"/>
              </a:spcAft>
              <a:defRPr b="1">
                <a:solidFill>
                  <a:schemeClr val="tx1"/>
                </a:solidFill>
                <a:latin typeface="Arial" charset="0"/>
              </a:defRPr>
            </a:lvl9pPr>
          </a:lstStyle>
          <a:p>
            <a:pPr eaLnBrk="1" hangingPunct="1"/>
            <a:fld id="{04987D70-8F21-4139-8F31-2EB48F684A54}" type="slidenum">
              <a:rPr lang="en-US" b="0" smtClean="0"/>
              <a:pPr eaLnBrk="1" hangingPunct="1"/>
              <a:t>5</a:t>
            </a:fld>
            <a:endParaRPr lang="en-US" b="0"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b="0" u="none" baseline="0" dirty="0" smtClean="0"/>
              <a:t>The good news is that the February 9</a:t>
            </a:r>
            <a:r>
              <a:rPr lang="en-US" b="0" u="none" baseline="30000" dirty="0" smtClean="0"/>
              <a:t>th</a:t>
            </a:r>
            <a:r>
              <a:rPr lang="en-US" b="0" u="none" baseline="0" dirty="0" smtClean="0"/>
              <a:t> budget agreement in Congress increased domestic program spending caps for FY19 too.  But you can see that the Administration’s budget is at least better than what was proposed in FY18.  Of course the omnibus for 2018 is the basis for what we will advocate for 2019 funding. </a:t>
            </a:r>
          </a:p>
        </p:txBody>
      </p:sp>
    </p:spTree>
    <p:extLst>
      <p:ext uri="{BB962C8B-B14F-4D97-AF65-F5344CB8AC3E}">
        <p14:creationId xmlns:p14="http://schemas.microsoft.com/office/powerpoint/2010/main" val="2784612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70" eaLnBrk="0" hangingPunct="0">
              <a:defRPr b="1">
                <a:solidFill>
                  <a:schemeClr val="tx1"/>
                </a:solidFill>
                <a:latin typeface="Arial" charset="0"/>
              </a:defRPr>
            </a:lvl1pPr>
            <a:lvl2pPr marL="739527" indent="-284433" defTabSz="927570" eaLnBrk="0" hangingPunct="0">
              <a:defRPr b="1">
                <a:solidFill>
                  <a:schemeClr val="tx1"/>
                </a:solidFill>
                <a:latin typeface="Arial" charset="0"/>
              </a:defRPr>
            </a:lvl2pPr>
            <a:lvl3pPr marL="1137734" indent="-227547" defTabSz="927570" eaLnBrk="0" hangingPunct="0">
              <a:defRPr b="1">
                <a:solidFill>
                  <a:schemeClr val="tx1"/>
                </a:solidFill>
                <a:latin typeface="Arial" charset="0"/>
              </a:defRPr>
            </a:lvl3pPr>
            <a:lvl4pPr marL="1592828" indent="-227547" defTabSz="927570" eaLnBrk="0" hangingPunct="0">
              <a:defRPr b="1">
                <a:solidFill>
                  <a:schemeClr val="tx1"/>
                </a:solidFill>
                <a:latin typeface="Arial" charset="0"/>
              </a:defRPr>
            </a:lvl4pPr>
            <a:lvl5pPr marL="2047922" indent="-227547" defTabSz="927570" eaLnBrk="0" hangingPunct="0">
              <a:defRPr b="1">
                <a:solidFill>
                  <a:schemeClr val="tx1"/>
                </a:solidFill>
                <a:latin typeface="Arial" charset="0"/>
              </a:defRPr>
            </a:lvl5pPr>
            <a:lvl6pPr marL="2503016" indent="-227547" defTabSz="927570" eaLnBrk="0" fontAlgn="base" hangingPunct="0">
              <a:spcBef>
                <a:spcPct val="0"/>
              </a:spcBef>
              <a:spcAft>
                <a:spcPct val="0"/>
              </a:spcAft>
              <a:defRPr b="1">
                <a:solidFill>
                  <a:schemeClr val="tx1"/>
                </a:solidFill>
                <a:latin typeface="Arial" charset="0"/>
              </a:defRPr>
            </a:lvl6pPr>
            <a:lvl7pPr marL="2958109" indent="-227547" defTabSz="927570" eaLnBrk="0" fontAlgn="base" hangingPunct="0">
              <a:spcBef>
                <a:spcPct val="0"/>
              </a:spcBef>
              <a:spcAft>
                <a:spcPct val="0"/>
              </a:spcAft>
              <a:defRPr b="1">
                <a:solidFill>
                  <a:schemeClr val="tx1"/>
                </a:solidFill>
                <a:latin typeface="Arial" charset="0"/>
              </a:defRPr>
            </a:lvl7pPr>
            <a:lvl8pPr marL="3413203" indent="-227547" defTabSz="927570" eaLnBrk="0" fontAlgn="base" hangingPunct="0">
              <a:spcBef>
                <a:spcPct val="0"/>
              </a:spcBef>
              <a:spcAft>
                <a:spcPct val="0"/>
              </a:spcAft>
              <a:defRPr b="1">
                <a:solidFill>
                  <a:schemeClr val="tx1"/>
                </a:solidFill>
                <a:latin typeface="Arial" charset="0"/>
              </a:defRPr>
            </a:lvl8pPr>
            <a:lvl9pPr marL="3868296" indent="-227547" defTabSz="927570" eaLnBrk="0" fontAlgn="base" hangingPunct="0">
              <a:spcBef>
                <a:spcPct val="0"/>
              </a:spcBef>
              <a:spcAft>
                <a:spcPct val="0"/>
              </a:spcAft>
              <a:defRPr b="1">
                <a:solidFill>
                  <a:schemeClr val="tx1"/>
                </a:solidFill>
                <a:latin typeface="Arial" charset="0"/>
              </a:defRPr>
            </a:lvl9pPr>
          </a:lstStyle>
          <a:p>
            <a:pPr eaLnBrk="1" hangingPunct="1"/>
            <a:fld id="{04987D70-8F21-4139-8F31-2EB48F684A54}" type="slidenum">
              <a:rPr lang="en-US" b="0" smtClean="0"/>
              <a:pPr eaLnBrk="1" hangingPunct="1"/>
              <a:t>6</a:t>
            </a:fld>
            <a:endParaRPr lang="en-US" b="0"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b="0" u="none" baseline="0" dirty="0" smtClean="0"/>
              <a:t>Currently, FEMA is on a continuing resolution.  It is likely that the FEMA budget will be addressed in a lame duck session of Congress after the midterm elections.  While the previous slide showed quite promising numbers for FEMA programs, the big unknown is funding for the border wall.  Many of us speculate that if funding is needed for that, it will have to come from somewhere in the DHS budget.  Will this affect FEMA?  Will it affect mapping?  We will have to see.  But we are not waiting passively.  In October, ASFPM and the National Association of Realtors reestablished the flood map coalition. </a:t>
            </a:r>
            <a:r>
              <a:rPr lang="en-US" sz="1200" kern="1200" dirty="0" smtClean="0">
                <a:solidFill>
                  <a:schemeClr val="tx1"/>
                </a:solidFill>
                <a:effectLst/>
                <a:latin typeface="+mn-lt"/>
                <a:ea typeface="+mn-ea"/>
                <a:cs typeface="+mn-cs"/>
              </a:rPr>
              <a:t>ASFPM is also hearing that there are some threats to map funding requests from this Administration on the horizon and with a number of mapping issues on the table, we thought it appropriate to explore another iteration of the flood map coalition.   The inaugural meeting had</a:t>
            </a:r>
            <a:r>
              <a:rPr lang="en-US" sz="1200" kern="1200" baseline="0" dirty="0" smtClean="0">
                <a:solidFill>
                  <a:schemeClr val="tx1"/>
                </a:solidFill>
                <a:effectLst/>
                <a:latin typeface="+mn-lt"/>
                <a:ea typeface="+mn-ea"/>
                <a:cs typeface="+mn-cs"/>
              </a:rPr>
              <a:t> representatives from 20 organizations!</a:t>
            </a:r>
            <a:endParaRPr lang="en-US" b="0" u="none" baseline="0" dirty="0" smtClean="0"/>
          </a:p>
        </p:txBody>
      </p:sp>
    </p:spTree>
    <p:extLst>
      <p:ext uri="{BB962C8B-B14F-4D97-AF65-F5344CB8AC3E}">
        <p14:creationId xmlns:p14="http://schemas.microsoft.com/office/powerpoint/2010/main" val="171497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70" eaLnBrk="0" hangingPunct="0">
              <a:defRPr b="1">
                <a:solidFill>
                  <a:schemeClr val="tx1"/>
                </a:solidFill>
                <a:latin typeface="Arial" charset="0"/>
              </a:defRPr>
            </a:lvl1pPr>
            <a:lvl2pPr marL="739527" indent="-284433" defTabSz="927570" eaLnBrk="0" hangingPunct="0">
              <a:defRPr b="1">
                <a:solidFill>
                  <a:schemeClr val="tx1"/>
                </a:solidFill>
                <a:latin typeface="Arial" charset="0"/>
              </a:defRPr>
            </a:lvl2pPr>
            <a:lvl3pPr marL="1137734" indent="-227547" defTabSz="927570" eaLnBrk="0" hangingPunct="0">
              <a:defRPr b="1">
                <a:solidFill>
                  <a:schemeClr val="tx1"/>
                </a:solidFill>
                <a:latin typeface="Arial" charset="0"/>
              </a:defRPr>
            </a:lvl3pPr>
            <a:lvl4pPr marL="1592828" indent="-227547" defTabSz="927570" eaLnBrk="0" hangingPunct="0">
              <a:defRPr b="1">
                <a:solidFill>
                  <a:schemeClr val="tx1"/>
                </a:solidFill>
                <a:latin typeface="Arial" charset="0"/>
              </a:defRPr>
            </a:lvl4pPr>
            <a:lvl5pPr marL="2047922" indent="-227547" defTabSz="927570" eaLnBrk="0" hangingPunct="0">
              <a:defRPr b="1">
                <a:solidFill>
                  <a:schemeClr val="tx1"/>
                </a:solidFill>
                <a:latin typeface="Arial" charset="0"/>
              </a:defRPr>
            </a:lvl5pPr>
            <a:lvl6pPr marL="2503016" indent="-227547" defTabSz="927570" eaLnBrk="0" fontAlgn="base" hangingPunct="0">
              <a:spcBef>
                <a:spcPct val="0"/>
              </a:spcBef>
              <a:spcAft>
                <a:spcPct val="0"/>
              </a:spcAft>
              <a:defRPr b="1">
                <a:solidFill>
                  <a:schemeClr val="tx1"/>
                </a:solidFill>
                <a:latin typeface="Arial" charset="0"/>
              </a:defRPr>
            </a:lvl6pPr>
            <a:lvl7pPr marL="2958109" indent="-227547" defTabSz="927570" eaLnBrk="0" fontAlgn="base" hangingPunct="0">
              <a:spcBef>
                <a:spcPct val="0"/>
              </a:spcBef>
              <a:spcAft>
                <a:spcPct val="0"/>
              </a:spcAft>
              <a:defRPr b="1">
                <a:solidFill>
                  <a:schemeClr val="tx1"/>
                </a:solidFill>
                <a:latin typeface="Arial" charset="0"/>
              </a:defRPr>
            </a:lvl7pPr>
            <a:lvl8pPr marL="3413203" indent="-227547" defTabSz="927570" eaLnBrk="0" fontAlgn="base" hangingPunct="0">
              <a:spcBef>
                <a:spcPct val="0"/>
              </a:spcBef>
              <a:spcAft>
                <a:spcPct val="0"/>
              </a:spcAft>
              <a:defRPr b="1">
                <a:solidFill>
                  <a:schemeClr val="tx1"/>
                </a:solidFill>
                <a:latin typeface="Arial" charset="0"/>
              </a:defRPr>
            </a:lvl8pPr>
            <a:lvl9pPr marL="3868296" indent="-227547" defTabSz="927570" eaLnBrk="0" fontAlgn="base" hangingPunct="0">
              <a:spcBef>
                <a:spcPct val="0"/>
              </a:spcBef>
              <a:spcAft>
                <a:spcPct val="0"/>
              </a:spcAft>
              <a:defRPr b="1">
                <a:solidFill>
                  <a:schemeClr val="tx1"/>
                </a:solidFill>
                <a:latin typeface="Arial" charset="0"/>
              </a:defRPr>
            </a:lvl9pPr>
          </a:lstStyle>
          <a:p>
            <a:pPr eaLnBrk="1" hangingPunct="1"/>
            <a:fld id="{04987D70-8F21-4139-8F31-2EB48F684A54}" type="slidenum">
              <a:rPr lang="en-US" b="0" smtClean="0"/>
              <a:pPr eaLnBrk="1" hangingPunct="1"/>
              <a:t>7</a:t>
            </a:fld>
            <a:endParaRPr lang="en-US" b="0"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b="0" u="none" baseline="0" dirty="0" smtClean="0"/>
              <a:t>Currently, FEMA is on a continuing resolution.  It is likely that the FEMA budget will be addressed in a lame duck session of Congress after the midterm elections.  While the previous slide showed quite promising numbers for FEMA programs, the big unknown is funding for the border wall.  Many of us speculate that if funding is needed for that, it will have to come from somewhere in the DHS budget.  Will this affect FEMA?  Will it affect mapping?  We will have to see.  But we are not waiting passively.  In October, ASFPM and the National Association of Realtors reestablished the flood map coalition. </a:t>
            </a:r>
            <a:r>
              <a:rPr lang="en-US" sz="1200" kern="1200" dirty="0" smtClean="0">
                <a:solidFill>
                  <a:schemeClr val="tx1"/>
                </a:solidFill>
                <a:effectLst/>
                <a:latin typeface="+mn-lt"/>
                <a:ea typeface="+mn-ea"/>
                <a:cs typeface="+mn-cs"/>
              </a:rPr>
              <a:t>ASFPM is also hearing that there are some threats to map funding requests from this Administration on the horizon and with a number of mapping issues on the table, we thought it appropriate to explore another iteration of the flood map coalition.   The inaugural meeting had</a:t>
            </a:r>
            <a:r>
              <a:rPr lang="en-US" sz="1200" kern="1200" baseline="0" dirty="0" smtClean="0">
                <a:solidFill>
                  <a:schemeClr val="tx1"/>
                </a:solidFill>
                <a:effectLst/>
                <a:latin typeface="+mn-lt"/>
                <a:ea typeface="+mn-ea"/>
                <a:cs typeface="+mn-cs"/>
              </a:rPr>
              <a:t> representatives from 20 organizations!</a:t>
            </a:r>
            <a:endParaRPr lang="en-US" b="0" u="none" baseline="0" dirty="0" smtClean="0"/>
          </a:p>
        </p:txBody>
      </p:sp>
    </p:spTree>
    <p:extLst>
      <p:ext uri="{BB962C8B-B14F-4D97-AF65-F5344CB8AC3E}">
        <p14:creationId xmlns:p14="http://schemas.microsoft.com/office/powerpoint/2010/main" val="2095862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70" eaLnBrk="0" hangingPunct="0">
              <a:defRPr b="1">
                <a:solidFill>
                  <a:schemeClr val="tx1"/>
                </a:solidFill>
                <a:latin typeface="Arial" charset="0"/>
              </a:defRPr>
            </a:lvl1pPr>
            <a:lvl2pPr marL="739527" indent="-284433" defTabSz="927570" eaLnBrk="0" hangingPunct="0">
              <a:defRPr b="1">
                <a:solidFill>
                  <a:schemeClr val="tx1"/>
                </a:solidFill>
                <a:latin typeface="Arial" charset="0"/>
              </a:defRPr>
            </a:lvl2pPr>
            <a:lvl3pPr marL="1137734" indent="-227547" defTabSz="927570" eaLnBrk="0" hangingPunct="0">
              <a:defRPr b="1">
                <a:solidFill>
                  <a:schemeClr val="tx1"/>
                </a:solidFill>
                <a:latin typeface="Arial" charset="0"/>
              </a:defRPr>
            </a:lvl3pPr>
            <a:lvl4pPr marL="1592828" indent="-227547" defTabSz="927570" eaLnBrk="0" hangingPunct="0">
              <a:defRPr b="1">
                <a:solidFill>
                  <a:schemeClr val="tx1"/>
                </a:solidFill>
                <a:latin typeface="Arial" charset="0"/>
              </a:defRPr>
            </a:lvl4pPr>
            <a:lvl5pPr marL="2047922" indent="-227547" defTabSz="927570" eaLnBrk="0" hangingPunct="0">
              <a:defRPr b="1">
                <a:solidFill>
                  <a:schemeClr val="tx1"/>
                </a:solidFill>
                <a:latin typeface="Arial" charset="0"/>
              </a:defRPr>
            </a:lvl5pPr>
            <a:lvl6pPr marL="2503016" indent="-227547" defTabSz="927570" eaLnBrk="0" fontAlgn="base" hangingPunct="0">
              <a:spcBef>
                <a:spcPct val="0"/>
              </a:spcBef>
              <a:spcAft>
                <a:spcPct val="0"/>
              </a:spcAft>
              <a:defRPr b="1">
                <a:solidFill>
                  <a:schemeClr val="tx1"/>
                </a:solidFill>
                <a:latin typeface="Arial" charset="0"/>
              </a:defRPr>
            </a:lvl6pPr>
            <a:lvl7pPr marL="2958109" indent="-227547" defTabSz="927570" eaLnBrk="0" fontAlgn="base" hangingPunct="0">
              <a:spcBef>
                <a:spcPct val="0"/>
              </a:spcBef>
              <a:spcAft>
                <a:spcPct val="0"/>
              </a:spcAft>
              <a:defRPr b="1">
                <a:solidFill>
                  <a:schemeClr val="tx1"/>
                </a:solidFill>
                <a:latin typeface="Arial" charset="0"/>
              </a:defRPr>
            </a:lvl7pPr>
            <a:lvl8pPr marL="3413203" indent="-227547" defTabSz="927570" eaLnBrk="0" fontAlgn="base" hangingPunct="0">
              <a:spcBef>
                <a:spcPct val="0"/>
              </a:spcBef>
              <a:spcAft>
                <a:spcPct val="0"/>
              </a:spcAft>
              <a:defRPr b="1">
                <a:solidFill>
                  <a:schemeClr val="tx1"/>
                </a:solidFill>
                <a:latin typeface="Arial" charset="0"/>
              </a:defRPr>
            </a:lvl8pPr>
            <a:lvl9pPr marL="3868296" indent="-227547" defTabSz="927570" eaLnBrk="0" fontAlgn="base" hangingPunct="0">
              <a:spcBef>
                <a:spcPct val="0"/>
              </a:spcBef>
              <a:spcAft>
                <a:spcPct val="0"/>
              </a:spcAft>
              <a:defRPr b="1">
                <a:solidFill>
                  <a:schemeClr val="tx1"/>
                </a:solidFill>
                <a:latin typeface="Arial" charset="0"/>
              </a:defRPr>
            </a:lvl9pPr>
          </a:lstStyle>
          <a:p>
            <a:pPr eaLnBrk="1" hangingPunct="1"/>
            <a:fld id="{93B8C479-8535-4AC1-8483-463B6D8F37F3}" type="slidenum">
              <a:rPr lang="en-US" b="0" smtClean="0"/>
              <a:pPr eaLnBrk="1" hangingPunct="1"/>
              <a:t>8</a:t>
            </a:fld>
            <a:endParaRPr lang="en-US" b="0"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p>
            <a:r>
              <a:rPr lang="en-US" sz="1200" kern="1200" baseline="0" dirty="0" smtClean="0">
                <a:solidFill>
                  <a:schemeClr val="tx1"/>
                </a:solidFill>
                <a:effectLst/>
                <a:latin typeface="+mn-lt"/>
                <a:ea typeface="+mn-ea"/>
                <a:cs typeface="+mn-cs"/>
              </a:rPr>
              <a:t>The most likely scenario is that there is another short term reauthorization for a year or less kicking the can until 2019.  But if that happens, then we will be seating a new Congress in 2019 and they essentially start over.  The 2017 bill the house passed would die and they would have to try again.  In the Senate, since no bill has actually passed, it would be likely the that the three bills in play would be re-introduced as they are all bipartisan and comprehensive.  The House bill is too partisan at this point.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ASFPM has been</a:t>
            </a:r>
            <a:r>
              <a:rPr lang="en-US" sz="1200" kern="1200" baseline="0" dirty="0" smtClean="0">
                <a:solidFill>
                  <a:schemeClr val="tx1"/>
                </a:solidFill>
                <a:effectLst/>
                <a:latin typeface="+mn-lt"/>
                <a:ea typeface="+mn-ea"/>
                <a:cs typeface="+mn-cs"/>
              </a:rPr>
              <a:t> very involved over the past two years on NFIP reform and reauthorization, testifying in front of Congress, working with other national organizations, and working with FEMA on reform ideas.  </a:t>
            </a:r>
            <a:r>
              <a:rPr lang="en-US" sz="1200" kern="1200" dirty="0" smtClean="0">
                <a:solidFill>
                  <a:schemeClr val="tx1"/>
                </a:solidFill>
                <a:effectLst/>
                <a:latin typeface="+mn-lt"/>
                <a:ea typeface="+mn-ea"/>
                <a:cs typeface="+mn-cs"/>
              </a:rPr>
              <a:t>ASFPM has established the following principles for reauthorization of the NFIP in 2017:</a:t>
            </a:r>
          </a:p>
          <a:p>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Reauthorize, fund and enhance the National Flood Mapping Program (NFMP).  Authorized by the 2012 reform act at $400 million annually, the NFMP is still desperately needed to map approximately 3 million miles of unidentified flood hazard areas, identify dam failure zones and maintain the existing inventory of 1.2 million miles of flood studies.</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Forgive the NFIP debt (currently at about $20.5 billion).  The NFIP, as designed by Congress, was never intended to fully repay claims from catastrophic events.  Full repayment of interest and principal – especially as interest rates rise - undermines the financial stability of the NFIP and will be impossible to accomplish. </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Ensure a system where a strong NFIP co-exists with private sector flood policies.  Require private flood providers to share in costs to maintain flood mapping and floodplain management efforts.  Ensure changes to facilitate private flood policies do not harm other elements of the NFIP:  mapping, mitigation, and floodplain management.  </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Address NFIP affordability issues that will re-emerge in the next 3-5 years.  While ASFPM supports the continuation of the current glide path towards actuarial rates to facilitate accurate risk messaging and promote mitigation, flood insurance affordability was largely ignored in previous two reform bills and must be addressed now. Affordability subsidies should support mitigation, rather than subsidize insurance premiums only.</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Support and strengthen the mitigation elements of the NFIP, especially Increased Cost of Compliance.</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Strengthen compliance with mandatory insurance provisions of the NFIP.  Two areas are particularly problematic – owners maintaining flood insurance policies as a condition of loans after the first few years and owners maintaining policies after receiving disaster assistance and/or after the 3-year group flood insurance policy expires.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ASFPM </a:t>
            </a:r>
            <a:r>
              <a:rPr lang="en-US" sz="1200" kern="1200" dirty="0" err="1" smtClean="0">
                <a:solidFill>
                  <a:schemeClr val="tx1"/>
                </a:solidFill>
                <a:effectLst/>
                <a:latin typeface="+mn-lt"/>
                <a:ea typeface="+mn-ea"/>
                <a:cs typeface="+mn-cs"/>
              </a:rPr>
              <a:t>Priorites</a:t>
            </a:r>
            <a:r>
              <a:rPr lang="en-US" sz="1200" kern="1200" baseline="0" dirty="0" smtClean="0">
                <a:solidFill>
                  <a:schemeClr val="tx1"/>
                </a:solidFill>
                <a:effectLst/>
                <a:latin typeface="+mn-lt"/>
                <a:ea typeface="+mn-ea"/>
                <a:cs typeface="+mn-cs"/>
              </a:rPr>
              <a:t> document has more specific legislative proposals.  These ideas came from ASFPM leadership as well as the grassroots effort that likely some of you participated in when we developed our 2015 National Flood Policies and Programs in Review!  </a:t>
            </a:r>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552296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570" eaLnBrk="0" hangingPunct="0">
              <a:defRPr b="1">
                <a:solidFill>
                  <a:schemeClr val="tx1"/>
                </a:solidFill>
                <a:latin typeface="Arial" charset="0"/>
              </a:defRPr>
            </a:lvl1pPr>
            <a:lvl2pPr marL="739527" indent="-284433" defTabSz="927570" eaLnBrk="0" hangingPunct="0">
              <a:defRPr b="1">
                <a:solidFill>
                  <a:schemeClr val="tx1"/>
                </a:solidFill>
                <a:latin typeface="Arial" charset="0"/>
              </a:defRPr>
            </a:lvl2pPr>
            <a:lvl3pPr marL="1137734" indent="-227547" defTabSz="927570" eaLnBrk="0" hangingPunct="0">
              <a:defRPr b="1">
                <a:solidFill>
                  <a:schemeClr val="tx1"/>
                </a:solidFill>
                <a:latin typeface="Arial" charset="0"/>
              </a:defRPr>
            </a:lvl3pPr>
            <a:lvl4pPr marL="1592828" indent="-227547" defTabSz="927570" eaLnBrk="0" hangingPunct="0">
              <a:defRPr b="1">
                <a:solidFill>
                  <a:schemeClr val="tx1"/>
                </a:solidFill>
                <a:latin typeface="Arial" charset="0"/>
              </a:defRPr>
            </a:lvl4pPr>
            <a:lvl5pPr marL="2047922" indent="-227547" defTabSz="927570" eaLnBrk="0" hangingPunct="0">
              <a:defRPr b="1">
                <a:solidFill>
                  <a:schemeClr val="tx1"/>
                </a:solidFill>
                <a:latin typeface="Arial" charset="0"/>
              </a:defRPr>
            </a:lvl5pPr>
            <a:lvl6pPr marL="2503016" indent="-227547" defTabSz="927570" eaLnBrk="0" fontAlgn="base" hangingPunct="0">
              <a:spcBef>
                <a:spcPct val="0"/>
              </a:spcBef>
              <a:spcAft>
                <a:spcPct val="0"/>
              </a:spcAft>
              <a:defRPr b="1">
                <a:solidFill>
                  <a:schemeClr val="tx1"/>
                </a:solidFill>
                <a:latin typeface="Arial" charset="0"/>
              </a:defRPr>
            </a:lvl6pPr>
            <a:lvl7pPr marL="2958109" indent="-227547" defTabSz="927570" eaLnBrk="0" fontAlgn="base" hangingPunct="0">
              <a:spcBef>
                <a:spcPct val="0"/>
              </a:spcBef>
              <a:spcAft>
                <a:spcPct val="0"/>
              </a:spcAft>
              <a:defRPr b="1">
                <a:solidFill>
                  <a:schemeClr val="tx1"/>
                </a:solidFill>
                <a:latin typeface="Arial" charset="0"/>
              </a:defRPr>
            </a:lvl7pPr>
            <a:lvl8pPr marL="3413203" indent="-227547" defTabSz="927570" eaLnBrk="0" fontAlgn="base" hangingPunct="0">
              <a:spcBef>
                <a:spcPct val="0"/>
              </a:spcBef>
              <a:spcAft>
                <a:spcPct val="0"/>
              </a:spcAft>
              <a:defRPr b="1">
                <a:solidFill>
                  <a:schemeClr val="tx1"/>
                </a:solidFill>
                <a:latin typeface="Arial" charset="0"/>
              </a:defRPr>
            </a:lvl8pPr>
            <a:lvl9pPr marL="3868296" indent="-227547" defTabSz="927570" eaLnBrk="0" fontAlgn="base" hangingPunct="0">
              <a:spcBef>
                <a:spcPct val="0"/>
              </a:spcBef>
              <a:spcAft>
                <a:spcPct val="0"/>
              </a:spcAft>
              <a:defRPr b="1">
                <a:solidFill>
                  <a:schemeClr val="tx1"/>
                </a:solidFill>
                <a:latin typeface="Arial" charset="0"/>
              </a:defRPr>
            </a:lvl9pPr>
          </a:lstStyle>
          <a:p>
            <a:pPr eaLnBrk="1" hangingPunct="1"/>
            <a:fld id="{93B8C479-8535-4AC1-8483-463B6D8F37F3}" type="slidenum">
              <a:rPr lang="en-US" b="0" smtClean="0"/>
              <a:pPr eaLnBrk="1" hangingPunct="1"/>
              <a:t>9</a:t>
            </a:fld>
            <a:endParaRPr lang="en-US" b="0"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p>
            <a:r>
              <a:rPr lang="en-US" sz="1200" kern="1200" dirty="0" smtClean="0">
                <a:solidFill>
                  <a:schemeClr val="tx1"/>
                </a:solidFill>
                <a:effectLst/>
                <a:latin typeface="+mn-lt"/>
                <a:ea typeface="+mn-ea"/>
                <a:cs typeface="+mn-cs"/>
              </a:rPr>
              <a:t>The DRRA is probably one of the most significant reforms</a:t>
            </a:r>
            <a:r>
              <a:rPr lang="en-US" sz="1200" kern="1200" baseline="0" dirty="0" smtClean="0">
                <a:solidFill>
                  <a:schemeClr val="tx1"/>
                </a:solidFill>
                <a:effectLst/>
                <a:latin typeface="+mn-lt"/>
                <a:ea typeface="+mn-ea"/>
                <a:cs typeface="+mn-cs"/>
              </a:rPr>
              <a:t> of the Federal Stafford Act, especially from a hazard mitigation and floodplain management perspective since the Disaster Mitigation Act of 2000.  While there have been other reforms since 2000, most have focused on response and recovery.  It is fair to say that a primary focus of the DRRA is on hazard mitigation and that could have a significant impact on the day-to-day work of floodplain managers and hazard mitigation professionals.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So what is in the DRRA?  What is good about it?</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Perhaps the most important provision to ASFPM was a change in law aimed at specifically repealing an almost 20-year old policy by FEMA that specifically disallows the reimbursement of activities like most building inspections and substantial damage determinations through the Public Assistance Program.  Why this is so important is that when an activity is eligible for reimbursement, communities and states are much more likely to request mutual aid assistance through mechanisms like EMAC.  Now with this change in law, communities can request help through EMAC to do substantial damage determinations and tap into floodplain managers from throughout the country that are willing to help.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For those dealing with mitigation grants, the increase in management costs is a big deal; often state mitigation programs are mostly supported through these management costs.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For western states and Florida – there is now a permanent authority to trigger HMGP whenever a Fire Management declaration is issued.  So just like for major disasters, HMGP will be available after FMAG declarations and there are several specific types of mitigation actions identified that actually reduce flood risk.</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Another provision would authorize the Department of Commerce Economic Development Administration to make hazard mitigation assistance eligible under economic adjustment grants.  This is a new pathway for hazard mitigation assistance that could be useful.  </a:t>
            </a:r>
          </a:p>
        </p:txBody>
      </p:sp>
    </p:spTree>
    <p:extLst>
      <p:ext uri="{BB962C8B-B14F-4D97-AF65-F5344CB8AC3E}">
        <p14:creationId xmlns:p14="http://schemas.microsoft.com/office/powerpoint/2010/main" val="3334697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092" name="Group 20"/>
          <p:cNvGrpSpPr>
            <a:grpSpLocks/>
          </p:cNvGrpSpPr>
          <p:nvPr/>
        </p:nvGrpSpPr>
        <p:grpSpPr bwMode="auto">
          <a:xfrm>
            <a:off x="-4763" y="0"/>
            <a:ext cx="9148763" cy="6856413"/>
            <a:chOff x="-3" y="0"/>
            <a:chExt cx="5763" cy="4319"/>
          </a:xfrm>
        </p:grpSpPr>
        <p:sp>
          <p:nvSpPr>
            <p:cNvPr id="3093" name="AutoShape 21"/>
            <p:cNvSpPr>
              <a:spLocks noChangeArrowheads="1"/>
            </p:cNvSpPr>
            <p:nvPr userDrawn="1"/>
          </p:nvSpPr>
          <p:spPr bwMode="gray">
            <a:xfrm>
              <a:off x="24" y="24"/>
              <a:ext cx="5712" cy="4272"/>
            </a:xfrm>
            <a:prstGeom prst="roundRect">
              <a:avLst>
                <a:gd name="adj" fmla="val 6227"/>
              </a:avLst>
            </a:prstGeom>
            <a:noFill/>
            <a:ln w="76200">
              <a:solidFill>
                <a:schemeClr val="bg1"/>
              </a:solidFill>
              <a:round/>
              <a:headEnd/>
              <a:tailEnd/>
            </a:ln>
            <a:effectLst/>
          </p:spPr>
          <p:txBody>
            <a:bodyPr wrap="none" anchor="ctr"/>
            <a:lstStyle/>
            <a:p>
              <a:endParaRPr lang="en-US" dirty="0"/>
            </a:p>
          </p:txBody>
        </p:sp>
        <p:sp>
          <p:nvSpPr>
            <p:cNvPr id="3094" name="Freeform 22"/>
            <p:cNvSpPr>
              <a:spLocks/>
            </p:cNvSpPr>
            <p:nvPr userDrawn="1"/>
          </p:nvSpPr>
          <p:spPr bwMode="gray">
            <a:xfrm>
              <a:off x="0" y="0"/>
              <a:ext cx="288" cy="288"/>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endParaRPr lang="en-US" dirty="0"/>
            </a:p>
          </p:txBody>
        </p:sp>
        <p:sp>
          <p:nvSpPr>
            <p:cNvPr id="3095" name="Freeform 23"/>
            <p:cNvSpPr>
              <a:spLocks/>
            </p:cNvSpPr>
            <p:nvPr userDrawn="1"/>
          </p:nvSpPr>
          <p:spPr bwMode="gray">
            <a:xfrm rot="-5408600">
              <a:off x="-50" y="4030"/>
              <a:ext cx="336" cy="242"/>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endParaRPr lang="en-US" dirty="0"/>
            </a:p>
          </p:txBody>
        </p:sp>
        <p:sp>
          <p:nvSpPr>
            <p:cNvPr id="3096" name="Freeform 24"/>
            <p:cNvSpPr>
              <a:spLocks/>
            </p:cNvSpPr>
            <p:nvPr userDrawn="1"/>
          </p:nvSpPr>
          <p:spPr bwMode="gray">
            <a:xfrm rot="10769190">
              <a:off x="5519" y="4031"/>
              <a:ext cx="232" cy="287"/>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endParaRPr lang="en-US" dirty="0"/>
            </a:p>
          </p:txBody>
        </p:sp>
        <p:sp>
          <p:nvSpPr>
            <p:cNvPr id="3097" name="Freeform 25"/>
            <p:cNvSpPr>
              <a:spLocks/>
            </p:cNvSpPr>
            <p:nvPr userDrawn="1"/>
          </p:nvSpPr>
          <p:spPr bwMode="gray">
            <a:xfrm rot="5400000">
              <a:off x="5472" y="0"/>
              <a:ext cx="288" cy="288"/>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endParaRPr lang="en-US" dirty="0"/>
            </a:p>
          </p:txBody>
        </p:sp>
      </p:grpSp>
      <p:sp>
        <p:nvSpPr>
          <p:cNvPr id="3074" name="Rectangle 2"/>
          <p:cNvSpPr>
            <a:spLocks noGrp="1" noChangeArrowheads="1"/>
          </p:cNvSpPr>
          <p:nvPr>
            <p:ph type="ctrTitle"/>
          </p:nvPr>
        </p:nvSpPr>
        <p:spPr bwMode="ltGray">
          <a:xfrm>
            <a:off x="609600" y="2590800"/>
            <a:ext cx="7772400" cy="1066800"/>
          </a:xfrm>
        </p:spPr>
        <p:txBody>
          <a:bodyPr/>
          <a:lstStyle>
            <a:lvl1pPr algn="ctr">
              <a:defRPr sz="4400">
                <a:solidFill>
                  <a:schemeClr val="tx1">
                    <a:lumMod val="75000"/>
                  </a:schemeClr>
                </a:solidFill>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2057400" y="4191000"/>
            <a:ext cx="6400800" cy="533400"/>
          </a:xfrm>
        </p:spPr>
        <p:txBody>
          <a:bodyPr/>
          <a:lstStyle>
            <a:lvl1pPr marL="0" indent="0" algn="r">
              <a:buFontTx/>
              <a:buNone/>
              <a:defRPr sz="2800">
                <a:solidFill>
                  <a:schemeClr val="tx2"/>
                </a:solidFill>
              </a:defRPr>
            </a:lvl1pPr>
          </a:lstStyle>
          <a:p>
            <a:r>
              <a:rPr lang="en-US" smtClean="0"/>
              <a:t>Click to edit Master subtitle style</a:t>
            </a:r>
            <a:endParaRPr lang="en-US" dirty="0"/>
          </a:p>
        </p:txBody>
      </p:sp>
      <p:sp>
        <p:nvSpPr>
          <p:cNvPr id="3076" name="Rectangle 4"/>
          <p:cNvSpPr>
            <a:spLocks noGrp="1" noChangeArrowheads="1"/>
          </p:cNvSpPr>
          <p:nvPr>
            <p:ph type="dt" sz="half" idx="2"/>
          </p:nvPr>
        </p:nvSpPr>
        <p:spPr>
          <a:xfrm>
            <a:off x="457200" y="6245225"/>
            <a:ext cx="2133600" cy="476250"/>
          </a:xfrm>
        </p:spPr>
        <p:txBody>
          <a:bodyPr/>
          <a:lstStyle>
            <a:lvl1pPr>
              <a:defRPr/>
            </a:lvl1pPr>
          </a:lstStyle>
          <a:p>
            <a:pPr>
              <a:defRPr/>
            </a:pPr>
            <a:endParaRPr lang="en-US"/>
          </a:p>
        </p:txBody>
      </p:sp>
      <p:sp>
        <p:nvSpPr>
          <p:cNvPr id="3077" name="Rectangle 5"/>
          <p:cNvSpPr>
            <a:spLocks noGrp="1" noChangeArrowheads="1"/>
          </p:cNvSpPr>
          <p:nvPr>
            <p:ph type="ftr" sz="quarter" idx="3"/>
          </p:nvPr>
        </p:nvSpPr>
        <p:spPr>
          <a:xfrm>
            <a:off x="3124200" y="6245225"/>
            <a:ext cx="2895600" cy="476250"/>
          </a:xfrm>
        </p:spPr>
        <p:txBody>
          <a:bodyPr/>
          <a:lstStyle>
            <a:lvl1pPr>
              <a:defRPr/>
            </a:lvl1pPr>
          </a:lstStyle>
          <a:p>
            <a:pPr>
              <a:defRPr/>
            </a:pPr>
            <a:endParaRPr lang="en-US"/>
          </a:p>
        </p:txBody>
      </p:sp>
      <p:sp>
        <p:nvSpPr>
          <p:cNvPr id="3078" name="Rectangle 6"/>
          <p:cNvSpPr>
            <a:spLocks noGrp="1" noChangeArrowheads="1"/>
          </p:cNvSpPr>
          <p:nvPr>
            <p:ph type="sldNum" sz="quarter" idx="4"/>
          </p:nvPr>
        </p:nvSpPr>
        <p:spPr>
          <a:xfrm>
            <a:off x="6553200" y="6245225"/>
            <a:ext cx="2133600" cy="476250"/>
          </a:xfrm>
        </p:spPr>
        <p:txBody>
          <a:bodyPr/>
          <a:lstStyle>
            <a:lvl1pPr>
              <a:defRPr/>
            </a:lvl1pPr>
          </a:lstStyle>
          <a:p>
            <a:pPr>
              <a:defRPr/>
            </a:pPr>
            <a:fld id="{878F5EBF-8594-4EEC-99BC-41310C267BD6}" type="slidenum">
              <a:rPr lang="en-US" smtClean="0"/>
              <a:pPr>
                <a:defRPr/>
              </a:pPr>
              <a:t>‹#›</a:t>
            </a:fld>
            <a:endParaRPr lang="en-US" dirty="0"/>
          </a:p>
        </p:txBody>
      </p:sp>
      <p:pic>
        <p:nvPicPr>
          <p:cNvPr id="26" name="Picture 6"/>
          <p:cNvPicPr>
            <a:picLocks noChangeAspect="1" noChangeArrowheads="1"/>
          </p:cNvPicPr>
          <p:nvPr/>
        </p:nvPicPr>
        <p:blipFill>
          <a:blip r:embed="rId2" cstate="print"/>
          <a:srcRect/>
          <a:stretch>
            <a:fillRect/>
          </a:stretch>
        </p:blipFill>
        <p:spPr bwMode="auto">
          <a:xfrm>
            <a:off x="0" y="0"/>
            <a:ext cx="9144000" cy="2173574"/>
          </a:xfrm>
          <a:prstGeom prst="rect">
            <a:avLst/>
          </a:prstGeom>
          <a:noFill/>
          <a:ln w="9525">
            <a:noFill/>
            <a:miter lim="800000"/>
            <a:headEnd/>
            <a:tailEnd/>
          </a:ln>
          <a:effectLst/>
        </p:spPr>
      </p:pic>
      <p:pic>
        <p:nvPicPr>
          <p:cNvPr id="1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22E015-5268-41D5-96E5-D5EF75E3988A}"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2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122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8B040D-509A-49B9-8A4A-D77DC7243016}"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6629400" cy="8683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47800"/>
            <a:ext cx="8229600" cy="4949825"/>
          </a:xfrm>
        </p:spPr>
        <p:txBody>
          <a:bodyPr/>
          <a:lstStyle/>
          <a:p>
            <a:r>
              <a:rPr lang="en-US" smtClean="0"/>
              <a:t>Click icon to add table</a:t>
            </a:r>
            <a:endParaRPr lang="en-US" dirty="0"/>
          </a:p>
        </p:txBody>
      </p:sp>
      <p:sp>
        <p:nvSpPr>
          <p:cNvPr id="4" name="Date Placeholder 3"/>
          <p:cNvSpPr>
            <a:spLocks noGrp="1"/>
          </p:cNvSpPr>
          <p:nvPr>
            <p:ph type="dt" sz="half" idx="10"/>
          </p:nvPr>
        </p:nvSpPr>
        <p:spPr>
          <a:xfrm>
            <a:off x="457200" y="6477000"/>
            <a:ext cx="2133600" cy="244475"/>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477000"/>
            <a:ext cx="2895600" cy="244475"/>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477000"/>
            <a:ext cx="2133600" cy="244475"/>
          </a:xfrm>
        </p:spPr>
        <p:txBody>
          <a:bodyPr/>
          <a:lstStyle>
            <a:lvl1pPr>
              <a:defRPr/>
            </a:lvl1pPr>
          </a:lstStyle>
          <a:p>
            <a:pPr>
              <a:defRPr/>
            </a:pPr>
            <a:fld id="{F1D2701F-39FE-4E70-8210-287878490827}" type="slidenum">
              <a:rPr lang="en-US" smtClean="0"/>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17971D7-5A25-40F4-A30C-D8FC6A7C277E}" type="datetimeFigureOut">
              <a:rPr lang="en-US">
                <a:solidFill>
                  <a:srgbClr val="000000"/>
                </a:solidFill>
              </a:rPr>
              <a:pPr>
                <a:defRPr/>
              </a:pPr>
              <a:t>10/24/2018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9126BC-661E-4263-A414-C3B602CE53D6}"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A822F3B-25D5-443A-B862-5C5B4343D17A}" type="datetimeFigureOut">
              <a:rPr lang="en-US">
                <a:solidFill>
                  <a:srgbClr val="000000"/>
                </a:solidFill>
              </a:rPr>
              <a:pPr>
                <a:defRPr/>
              </a:pPr>
              <a:t>10/24/2018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E73561-9979-4CE7-9C21-759083068EE5}"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35E2A11-D4D1-486C-85C0-CB3269EAC7E8}" type="datetimeFigureOut">
              <a:rPr lang="en-US">
                <a:solidFill>
                  <a:srgbClr val="000000"/>
                </a:solidFill>
              </a:rPr>
              <a:pPr>
                <a:defRPr/>
              </a:pPr>
              <a:t>10/24/2018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6ED10D-CFAD-4690-8DB1-CB8C9289C937}"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A56F0C9-F4AC-4716-9FF7-FEA689BCFBFE}" type="datetimeFigureOut">
              <a:rPr lang="en-US">
                <a:solidFill>
                  <a:srgbClr val="000000"/>
                </a:solidFill>
              </a:rPr>
              <a:pPr>
                <a:defRPr/>
              </a:pPr>
              <a:t>10/24/2018</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E2B8D5-3069-453F-A5DB-8D7A26874B75}"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5D4712DA-AE90-4904-A60F-1D08FF58B79B}" type="datetimeFigureOut">
              <a:rPr lang="en-US">
                <a:solidFill>
                  <a:srgbClr val="000000"/>
                </a:solidFill>
              </a:rPr>
              <a:pPr>
                <a:defRPr/>
              </a:pPr>
              <a:t>10/24/2018</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34D6603-2911-48C4-AABD-38CADB0604CC}"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CCC0D04-34D7-40FA-AB27-7CB516089ED4}" type="datetimeFigureOut">
              <a:rPr lang="en-US">
                <a:solidFill>
                  <a:srgbClr val="000000"/>
                </a:solidFill>
              </a:rPr>
              <a:pPr>
                <a:defRPr/>
              </a:pPr>
              <a:t>10/24/2018</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30B79-E0A8-432D-9701-F1777AE29C4D}"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0951413-9825-4A4D-B59B-1526435048EB}" type="datetimeFigureOut">
              <a:rPr lang="en-US">
                <a:solidFill>
                  <a:srgbClr val="000000"/>
                </a:solidFill>
              </a:rPr>
              <a:pPr>
                <a:defRPr/>
              </a:pPr>
              <a:t>10/24/2018</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6D9346-C092-44C9-A4DC-3A2F816F2CA6}"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57CB49-F08F-4619-808B-68261B066031}"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380D1F0-E91A-47D6-AB49-4C27B42862A8}" type="datetimeFigureOut">
              <a:rPr lang="en-US">
                <a:solidFill>
                  <a:srgbClr val="000000"/>
                </a:solidFill>
              </a:rPr>
              <a:pPr>
                <a:defRPr/>
              </a:pPr>
              <a:t>10/24/2018</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D3BBD-4217-40C0-8156-661FF5D3E9CA}"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952C74B-D436-42D8-9130-7D2F3E2CD9C6}" type="datetimeFigureOut">
              <a:rPr lang="en-US">
                <a:solidFill>
                  <a:srgbClr val="000000"/>
                </a:solidFill>
              </a:rPr>
              <a:pPr>
                <a:defRPr/>
              </a:pPr>
              <a:t>10/24/2018</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BCAF0E-DAB6-4A77-90AE-70AF2F15FC4D}"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056316-C70F-406A-8DEF-ADD5820F970B}" type="datetimeFigureOut">
              <a:rPr lang="en-US">
                <a:solidFill>
                  <a:srgbClr val="000000"/>
                </a:solidFill>
              </a:rPr>
              <a:pPr>
                <a:defRPr/>
              </a:pPr>
              <a:t>10/24/2018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85A5D3-59FB-4291-87F2-67AB6CCED700}"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58873EA-B9D4-4E89-A8CC-34F10285BE04}" type="datetimeFigureOut">
              <a:rPr lang="en-US">
                <a:solidFill>
                  <a:srgbClr val="000000"/>
                </a:solidFill>
              </a:rPr>
              <a:pPr>
                <a:defRPr/>
              </a:pPr>
              <a:t>10/24/2018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68AB6C-962E-49B1-9C78-FB80741157B6}"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3835D56-C008-44D5-BA22-587FFAF8362A}" type="datetimeFigureOut">
              <a:rPr lang="en-US">
                <a:solidFill>
                  <a:srgbClr val="000000"/>
                </a:solidFill>
              </a:rPr>
              <a:pPr>
                <a:defRPr/>
              </a:pPr>
              <a:t>10/24/2018</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45C19A-138A-4E96-9F40-1259C1DB0286}"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r>
              <a:rPr lang="en-US" noProof="0" smtClean="0"/>
              <a:t>Click icon to add SmartArt graphic</a:t>
            </a:r>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fld id="{7C29CF33-94EF-47F7-B687-6172C09FFD78}" type="datetimeFigureOut">
              <a:rPr lang="en-US">
                <a:solidFill>
                  <a:srgbClr val="000000"/>
                </a:solidFill>
              </a:rPr>
              <a:pPr>
                <a:defRPr/>
              </a:pPr>
              <a:t>10/24/2018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C18EBD-7DEF-4FBC-A644-5B1C355AB66C}"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E181F0B0-8B70-425A-831C-616F340F240B}" type="datetimeFigureOut">
              <a:rPr lang="en-US">
                <a:solidFill>
                  <a:srgbClr val="000000"/>
                </a:solidFill>
              </a:rPr>
              <a:pPr>
                <a:defRPr/>
              </a:pPr>
              <a:t>10/24/2018</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A9B894-B261-4EA2-9461-B56A7ED9BE51}"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37D766-4C75-421F-8F3A-E58C589AA6C1}"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08CC157-006C-4D3B-A73D-F778939CD428}"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296C382-50E6-42A2-B4BC-9B5B4E660469}"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00B5092-24A8-47DC-A3BF-7F6A46819C4E}"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F30B1B4-5495-423E-A5FC-603A92E1F61A}"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26B15C0-7580-492A-962F-8D5E29E0DDAE}"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9493A96-17A5-45E1-9A1F-93F5D13BBE04}"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0">
          <a:gsLst>
            <a:gs pos="0">
              <a:schemeClr val="accent3"/>
            </a:gs>
            <a:gs pos="100000">
              <a:schemeClr val="bg1">
                <a:gamma/>
                <a:tint val="39216"/>
                <a:invGamma/>
              </a:schemeClr>
            </a:gs>
          </a:gsLst>
          <a:lin ang="5400000" scaled="1"/>
          <a:tileRect/>
        </a:gradFill>
        <a:effectLst/>
      </p:bgPr>
    </p:bg>
    <p:spTree>
      <p:nvGrpSpPr>
        <p:cNvPr id="1" name=""/>
        <p:cNvGrpSpPr/>
        <p:nvPr/>
      </p:nvGrpSpPr>
      <p:grpSpPr>
        <a:xfrm>
          <a:off x="0" y="0"/>
          <a:ext cx="0" cy="0"/>
          <a:chOff x="0" y="0"/>
          <a:chExt cx="0" cy="0"/>
        </a:xfrm>
      </p:grpSpPr>
      <p:grpSp>
        <p:nvGrpSpPr>
          <p:cNvPr id="1035" name="Group 11"/>
          <p:cNvGrpSpPr>
            <a:grpSpLocks/>
          </p:cNvGrpSpPr>
          <p:nvPr/>
        </p:nvGrpSpPr>
        <p:grpSpPr bwMode="auto">
          <a:xfrm>
            <a:off x="0" y="285750"/>
            <a:ext cx="9156700" cy="911225"/>
            <a:chOff x="-1" y="196"/>
            <a:chExt cx="5768" cy="635"/>
          </a:xfrm>
        </p:grpSpPr>
        <p:sp>
          <p:nvSpPr>
            <p:cNvPr id="1036" name="Rectangle 12"/>
            <p:cNvSpPr>
              <a:spLocks noChangeArrowheads="1"/>
            </p:cNvSpPr>
            <p:nvPr userDrawn="1"/>
          </p:nvSpPr>
          <p:spPr bwMode="gray">
            <a:xfrm>
              <a:off x="1" y="196"/>
              <a:ext cx="5766" cy="635"/>
            </a:xfrm>
            <a:prstGeom prst="rect">
              <a:avLst/>
            </a:prstGeom>
            <a:gradFill rotWithShape="1">
              <a:gsLst>
                <a:gs pos="0">
                  <a:schemeClr val="accent1"/>
                </a:gs>
                <a:gs pos="100000">
                  <a:schemeClr val="tx1"/>
                </a:gs>
              </a:gsLst>
              <a:lin ang="0" scaled="1"/>
            </a:gradFill>
            <a:ln w="9525">
              <a:noFill/>
              <a:miter lim="800000"/>
              <a:headEnd/>
              <a:tailEnd/>
            </a:ln>
            <a:effectLst/>
          </p:spPr>
          <p:txBody>
            <a:bodyPr wrap="none" anchor="ctr"/>
            <a:lstStyle/>
            <a:p>
              <a:endParaRPr lang="en-US" dirty="0"/>
            </a:p>
          </p:txBody>
        </p:sp>
        <p:sp>
          <p:nvSpPr>
            <p:cNvPr id="1037" name="Freeform 13"/>
            <p:cNvSpPr>
              <a:spLocks/>
            </p:cNvSpPr>
            <p:nvPr userDrawn="1"/>
          </p:nvSpPr>
          <p:spPr bwMode="gray">
            <a:xfrm flipH="1" flipV="1">
              <a:off x="2265" y="196"/>
              <a:ext cx="3497" cy="226"/>
            </a:xfrm>
            <a:custGeom>
              <a:avLst/>
              <a:gdLst/>
              <a:ahLst/>
              <a:cxnLst>
                <a:cxn ang="0">
                  <a:pos x="45" y="590"/>
                </a:cxn>
                <a:cxn ang="0">
                  <a:pos x="1497" y="590"/>
                </a:cxn>
                <a:cxn ang="0">
                  <a:pos x="0" y="0"/>
                </a:cxn>
                <a:cxn ang="0">
                  <a:pos x="0" y="590"/>
                </a:cxn>
              </a:cxnLst>
              <a:rect l="0" t="0" r="r" b="b"/>
              <a:pathLst>
                <a:path w="1497" h="590">
                  <a:moveTo>
                    <a:pt x="45" y="590"/>
                  </a:moveTo>
                  <a:lnTo>
                    <a:pt x="1497" y="590"/>
                  </a:lnTo>
                  <a:lnTo>
                    <a:pt x="0" y="0"/>
                  </a:lnTo>
                  <a:lnTo>
                    <a:pt x="0" y="590"/>
                  </a:lnTo>
                </a:path>
              </a:pathLst>
            </a:custGeom>
            <a:gradFill rotWithShape="1">
              <a:gsLst>
                <a:gs pos="0">
                  <a:schemeClr val="tx1"/>
                </a:gs>
                <a:gs pos="100000">
                  <a:schemeClr val="tx1">
                    <a:gamma/>
                    <a:shade val="46275"/>
                    <a:invGamma/>
                  </a:schemeClr>
                </a:gs>
              </a:gsLst>
              <a:lin ang="18900000" scaled="1"/>
            </a:gradFill>
            <a:ln w="9525">
              <a:noFill/>
              <a:round/>
              <a:headEnd/>
              <a:tailEnd/>
            </a:ln>
            <a:effectLst/>
          </p:spPr>
          <p:txBody>
            <a:bodyPr/>
            <a:lstStyle/>
            <a:p>
              <a:endParaRPr lang="en-US" dirty="0"/>
            </a:p>
          </p:txBody>
        </p:sp>
        <p:sp>
          <p:nvSpPr>
            <p:cNvPr id="1038" name="Freeform 14"/>
            <p:cNvSpPr>
              <a:spLocks/>
            </p:cNvSpPr>
            <p:nvPr userDrawn="1"/>
          </p:nvSpPr>
          <p:spPr bwMode="gray">
            <a:xfrm>
              <a:off x="-1" y="513"/>
              <a:ext cx="3702" cy="311"/>
            </a:xfrm>
            <a:custGeom>
              <a:avLst/>
              <a:gdLst/>
              <a:ahLst/>
              <a:cxnLst>
                <a:cxn ang="0">
                  <a:pos x="45" y="590"/>
                </a:cxn>
                <a:cxn ang="0">
                  <a:pos x="1497" y="590"/>
                </a:cxn>
                <a:cxn ang="0">
                  <a:pos x="0" y="0"/>
                </a:cxn>
                <a:cxn ang="0">
                  <a:pos x="0" y="590"/>
                </a:cxn>
              </a:cxnLst>
              <a:rect l="0" t="0" r="r" b="b"/>
              <a:pathLst>
                <a:path w="1497" h="590">
                  <a:moveTo>
                    <a:pt x="45" y="590"/>
                  </a:moveTo>
                  <a:lnTo>
                    <a:pt x="1497" y="590"/>
                  </a:lnTo>
                  <a:lnTo>
                    <a:pt x="0" y="0"/>
                  </a:lnTo>
                  <a:lnTo>
                    <a:pt x="0" y="590"/>
                  </a:lnTo>
                </a:path>
              </a:pathLst>
            </a:custGeom>
            <a:gradFill rotWithShape="1">
              <a:gsLst>
                <a:gs pos="0">
                  <a:schemeClr val="accent1"/>
                </a:gs>
                <a:gs pos="100000">
                  <a:schemeClr val="accent1">
                    <a:gamma/>
                    <a:shade val="46275"/>
                    <a:invGamma/>
                  </a:schemeClr>
                </a:gs>
              </a:gsLst>
              <a:lin ang="18900000" scaled="1"/>
            </a:gradFill>
            <a:ln w="9525">
              <a:noFill/>
              <a:round/>
              <a:headEnd/>
              <a:tailEnd/>
            </a:ln>
            <a:effectLst/>
          </p:spPr>
          <p:txBody>
            <a:bodyPr/>
            <a:lstStyle/>
            <a:p>
              <a:endParaRPr lang="en-US" dirty="0"/>
            </a:p>
          </p:txBody>
        </p:sp>
      </p:grpSp>
      <p:sp>
        <p:nvSpPr>
          <p:cNvPr id="1039" name="Rectangle 15"/>
          <p:cNvSpPr>
            <a:spLocks noChangeArrowheads="1"/>
          </p:cNvSpPr>
          <p:nvPr/>
        </p:nvSpPr>
        <p:spPr bwMode="gray">
          <a:xfrm>
            <a:off x="1588" y="0"/>
            <a:ext cx="9144000" cy="241300"/>
          </a:xfrm>
          <a:prstGeom prst="rect">
            <a:avLst/>
          </a:prstGeom>
          <a:gradFill rotWithShape="0">
            <a:gsLst>
              <a:gs pos="0">
                <a:schemeClr val="tx1"/>
              </a:gs>
              <a:gs pos="100000">
                <a:schemeClr val="tx1">
                  <a:gamma/>
                  <a:shade val="46275"/>
                  <a:invGamma/>
                </a:schemeClr>
              </a:gs>
            </a:gsLst>
            <a:lin ang="0" scaled="1"/>
          </a:gradFill>
          <a:ln w="9525">
            <a:noFill/>
            <a:miter lim="800000"/>
            <a:headEnd/>
            <a:tailEnd/>
          </a:ln>
          <a:effectLst/>
        </p:spPr>
        <p:txBody>
          <a:bodyPr wrap="none" anchor="ctr"/>
          <a:lstStyle/>
          <a:p>
            <a:endParaRPr lang="en-US" dirty="0"/>
          </a:p>
        </p:txBody>
      </p:sp>
      <p:sp>
        <p:nvSpPr>
          <p:cNvPr id="1040" name="Rectangle 16"/>
          <p:cNvSpPr>
            <a:spLocks noChangeArrowheads="1"/>
          </p:cNvSpPr>
          <p:nvPr/>
        </p:nvSpPr>
        <p:spPr bwMode="gray">
          <a:xfrm>
            <a:off x="12700" y="1235075"/>
            <a:ext cx="9132888" cy="158750"/>
          </a:xfrm>
          <a:prstGeom prst="rect">
            <a:avLst/>
          </a:prstGeom>
          <a:gradFill rotWithShape="0">
            <a:gsLst>
              <a:gs pos="0">
                <a:schemeClr val="bg2"/>
              </a:gs>
              <a:gs pos="100000">
                <a:schemeClr val="bg2">
                  <a:gamma/>
                  <a:tint val="0"/>
                  <a:invGamma/>
                </a:schemeClr>
              </a:gs>
            </a:gsLst>
            <a:lin ang="5400000" scaled="1"/>
          </a:gradFill>
          <a:ln w="9525">
            <a:noFill/>
            <a:miter lim="800000"/>
            <a:headEnd/>
            <a:tailEnd/>
          </a:ln>
          <a:effectLst/>
        </p:spPr>
        <p:txBody>
          <a:bodyPr wrap="none" anchor="ctr"/>
          <a:lstStyle/>
          <a:p>
            <a:endParaRPr lang="en-US" dirty="0"/>
          </a:p>
        </p:txBody>
      </p:sp>
      <p:sp>
        <p:nvSpPr>
          <p:cNvPr id="1026" name="Rectangle 2"/>
          <p:cNvSpPr>
            <a:spLocks noGrp="1" noChangeArrowheads="1"/>
          </p:cNvSpPr>
          <p:nvPr>
            <p:ph type="title"/>
          </p:nvPr>
        </p:nvSpPr>
        <p:spPr bwMode="gray">
          <a:xfrm>
            <a:off x="1676400" y="274638"/>
            <a:ext cx="66294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447800"/>
            <a:ext cx="8229600" cy="494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224BB0B-69A3-4FC5-B045-803D42E8CA06}" type="slidenum">
              <a:rPr lang="en-US" smtClean="0"/>
              <a:pPr>
                <a:defRPr/>
              </a:pPr>
              <a:t>‹#›</a:t>
            </a:fld>
            <a:endParaRPr lang="en-US" dirty="0"/>
          </a:p>
        </p:txBody>
      </p:sp>
      <p:pic>
        <p:nvPicPr>
          <p:cNvPr id="14" name="Picture 13" descr="letterhead from seth.PNG"/>
          <p:cNvPicPr>
            <a:picLocks noChangeAspect="1"/>
          </p:cNvPicPr>
          <p:nvPr/>
        </p:nvPicPr>
        <p:blipFill>
          <a:blip r:embed="rId14" cstate="print"/>
          <a:srcRect r="81326"/>
          <a:stretch>
            <a:fillRect/>
          </a:stretch>
        </p:blipFill>
        <p:spPr bwMode="auto">
          <a:xfrm>
            <a:off x="0" y="0"/>
            <a:ext cx="1149040" cy="1371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iming>
    <p:tnLst>
      <p:par>
        <p:cTn id="1" dur="indefinite" restart="never" nodeType="tmRoot"/>
      </p:par>
    </p:tnLst>
  </p:timing>
  <p:hf hdr="0" dt="0"/>
  <p:txStyles>
    <p:title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0">
          <a:gsLst>
            <a:gs pos="0">
              <a:schemeClr val="accent3"/>
            </a:gs>
            <a:gs pos="100000">
              <a:schemeClr val="bg1">
                <a:gamma/>
                <a:tint val="39216"/>
                <a:invGamma/>
              </a:schemeClr>
            </a:gs>
          </a:gsLst>
          <a:lin ang="5400000" scaled="1"/>
          <a:tileRect/>
        </a:gradFill>
        <a:effectLst/>
      </p:bgPr>
    </p:bg>
    <p:spTree>
      <p:nvGrpSpPr>
        <p:cNvPr id="1" name=""/>
        <p:cNvGrpSpPr/>
        <p:nvPr/>
      </p:nvGrpSpPr>
      <p:grpSpPr>
        <a:xfrm>
          <a:off x="0" y="0"/>
          <a:ext cx="0" cy="0"/>
          <a:chOff x="0" y="0"/>
          <a:chExt cx="0" cy="0"/>
        </a:xfrm>
      </p:grpSpPr>
      <p:pic>
        <p:nvPicPr>
          <p:cNvPr id="1026" name="Picture 7" descr="Levee Safety ppt inside slide for Phil Rizzi"/>
          <p:cNvPicPr>
            <a:picLocks noChangeAspect="1" noChangeArrowheads="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solidFill>
                  <a:schemeClr val="tx1"/>
                </a:solidFill>
                <a:latin typeface="Times New Roman" pitchFamily="18" charset="0"/>
              </a:defRPr>
            </a:lvl1pPr>
          </a:lstStyle>
          <a:p>
            <a:pPr>
              <a:defRPr/>
            </a:pPr>
            <a:fld id="{67D51E26-33F4-4E15-8D55-7D6CBC2FBA59}" type="datetimeFigureOut">
              <a:rPr lang="en-US">
                <a:solidFill>
                  <a:srgbClr val="000000"/>
                </a:solidFill>
              </a:rPr>
              <a:pPr>
                <a:defRPr/>
              </a:pPr>
              <a:t>10/24/2018</a:t>
            </a:fld>
            <a:endParaRPr lang="en-US" dirty="0">
              <a:solidFill>
                <a:srgbClr val="000000"/>
              </a:solidFill>
            </a:endParaRPr>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solidFill>
                  <a:schemeClr val="tx1"/>
                </a:solidFill>
                <a:latin typeface="Times New Roman" pitchFamily="18" charset="0"/>
              </a:defRPr>
            </a:lvl1pPr>
          </a:lstStyle>
          <a:p>
            <a:pPr>
              <a:defRPr/>
            </a:pPr>
            <a:endParaRPr lang="en-US" dirty="0">
              <a:solidFill>
                <a:srgbClr val="000000"/>
              </a:solidFill>
            </a:endParaRPr>
          </a:p>
        </p:txBody>
      </p:sp>
      <p:sp>
        <p:nvSpPr>
          <p:cNvPr id="232454" name="Rectangle 6"/>
          <p:cNvSpPr>
            <a:spLocks noGrp="1" noChangeArrowheads="1"/>
          </p:cNvSpPr>
          <p:nvPr>
            <p:ph type="sldNum" sz="quarter" idx="4"/>
          </p:nvPr>
        </p:nvSpPr>
        <p:spPr bwMode="auto">
          <a:xfrm>
            <a:off x="6705600" y="6534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solidFill>
                  <a:schemeClr val="tx1"/>
                </a:solidFill>
                <a:latin typeface="Times New Roman" pitchFamily="18" charset="0"/>
              </a:defRPr>
            </a:lvl1pPr>
          </a:lstStyle>
          <a:p>
            <a:pPr>
              <a:defRPr/>
            </a:pPr>
            <a:fld id="{E8B938C1-64E2-495C-A8A3-EC08F35FA894}"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ransition>
    <p:random/>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twitter.com/ABC" TargetMode="External"/><Relationship Id="rId3" Type="http://schemas.openxmlformats.org/officeDocument/2006/relationships/image" Target="../media/image16.png"/><Relationship Id="rId7" Type="http://schemas.openxmlformats.org/officeDocument/2006/relationships/hyperlink" Target="https://twitter.com/hashtag/Maria?src=hash"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hyperlink" Target="https://twitter.com/ABC/status/910553252034416641" TargetMode="External"/><Relationship Id="rId4" Type="http://schemas.openxmlformats.org/officeDocument/2006/relationships/image" Target="../media/image17.png"/><Relationship Id="rId9" Type="http://schemas.openxmlformats.org/officeDocument/2006/relationships/hyperlink" Target="https://t.co/eFID0SUxL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png"/><Relationship Id="rId7"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www.nationalfloodbarrier.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www.floods.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20969" y="3023617"/>
            <a:ext cx="7772400" cy="1877566"/>
          </a:xfrm>
        </p:spPr>
        <p:txBody>
          <a:bodyPr/>
          <a:lstStyle/>
          <a:p>
            <a:r>
              <a:rPr lang="en-US" b="1" dirty="0" smtClean="0">
                <a:solidFill>
                  <a:srgbClr val="205B9C"/>
                </a:solidFill>
              </a:rPr>
              <a:t> National Flood Policy:  </a:t>
            </a:r>
            <a:br>
              <a:rPr lang="en-US" b="1" dirty="0" smtClean="0">
                <a:solidFill>
                  <a:srgbClr val="205B9C"/>
                </a:solidFill>
              </a:rPr>
            </a:br>
            <a:r>
              <a:rPr lang="en-US" b="1" dirty="0" smtClean="0">
                <a:solidFill>
                  <a:srgbClr val="205B9C"/>
                </a:solidFill>
              </a:rPr>
              <a:t>Today?  Tomorrow?</a:t>
            </a:r>
            <a:endParaRPr lang="en-US" dirty="0"/>
          </a:p>
        </p:txBody>
      </p:sp>
      <p:sp>
        <p:nvSpPr>
          <p:cNvPr id="4099" name="Subtitle 3"/>
          <p:cNvSpPr>
            <a:spLocks noGrp="1"/>
          </p:cNvSpPr>
          <p:nvPr>
            <p:ph type="subTitle" idx="1"/>
          </p:nvPr>
        </p:nvSpPr>
        <p:spPr>
          <a:xfrm>
            <a:off x="685800" y="3962400"/>
            <a:ext cx="7620000" cy="1600200"/>
          </a:xfrm>
        </p:spPr>
        <p:txBody>
          <a:bodyPr/>
          <a:lstStyle/>
          <a:p>
            <a:pPr algn="ctr"/>
            <a:endParaRPr lang="en-US" b="1" dirty="0" smtClean="0">
              <a:solidFill>
                <a:srgbClr val="205B9C"/>
              </a:solidFill>
            </a:endParaRPr>
          </a:p>
          <a:p>
            <a:pPr algn="ctr"/>
            <a:endParaRPr lang="en-US" b="1" dirty="0" smtClean="0">
              <a:solidFill>
                <a:srgbClr val="205B9C"/>
              </a:solidFill>
            </a:endParaRPr>
          </a:p>
          <a:p>
            <a:pPr algn="ctr"/>
            <a:endParaRPr lang="en-US" sz="2000" b="1" dirty="0" smtClean="0">
              <a:solidFill>
                <a:srgbClr val="205B9C"/>
              </a:solidFill>
            </a:endParaRPr>
          </a:p>
          <a:p>
            <a:pPr algn="ctr"/>
            <a:endParaRPr lang="en-US" sz="2000" b="1" dirty="0" smtClean="0">
              <a:solidFill>
                <a:srgbClr val="205B9C"/>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19200" y="174625"/>
            <a:ext cx="7086600" cy="1139825"/>
          </a:xfrm>
        </p:spPr>
        <p:txBody>
          <a:bodyPr/>
          <a:lstStyle/>
          <a:p>
            <a:pPr algn="l" eaLnBrk="1" hangingPunct="1"/>
            <a:r>
              <a:rPr lang="en-US" sz="3600" b="1" dirty="0" smtClean="0"/>
              <a:t>Disaster Reform and Recovery Act (DRRA)</a:t>
            </a:r>
          </a:p>
        </p:txBody>
      </p:sp>
      <p:sp>
        <p:nvSpPr>
          <p:cNvPr id="30723" name="Rectangle 3"/>
          <p:cNvSpPr>
            <a:spLocks noGrp="1" noChangeArrowheads="1"/>
          </p:cNvSpPr>
          <p:nvPr>
            <p:ph type="body" idx="1"/>
          </p:nvPr>
        </p:nvSpPr>
        <p:spPr>
          <a:xfrm>
            <a:off x="76200" y="1447800"/>
            <a:ext cx="9144000" cy="5410200"/>
          </a:xfrm>
        </p:spPr>
        <p:txBody>
          <a:bodyPr/>
          <a:lstStyle/>
          <a:p>
            <a:pPr>
              <a:lnSpc>
                <a:spcPct val="80000"/>
              </a:lnSpc>
            </a:pPr>
            <a:r>
              <a:rPr lang="en-US" sz="2800" dirty="0" smtClean="0"/>
              <a:t>Big changes for the Pre-Disaster Mitigation Program:</a:t>
            </a:r>
          </a:p>
          <a:p>
            <a:pPr lvl="1">
              <a:lnSpc>
                <a:spcPct val="80000"/>
              </a:lnSpc>
            </a:pPr>
            <a:r>
              <a:rPr lang="en-US" sz="2400" dirty="0" smtClean="0"/>
              <a:t>Authorizes new technical/financial assistance category for establishing, implementing, and enforcing latest building codes.</a:t>
            </a:r>
          </a:p>
          <a:p>
            <a:pPr lvl="1">
              <a:lnSpc>
                <a:spcPct val="80000"/>
              </a:lnSpc>
            </a:pPr>
            <a:r>
              <a:rPr lang="en-US" sz="2400" dirty="0" smtClean="0"/>
              <a:t>Gives FEMA authority to withdraw PDM assistance and provide it to other states through a competitive program if awarded funds are not obligated in 3 years from initial obligation. </a:t>
            </a:r>
          </a:p>
          <a:p>
            <a:pPr lvl="1">
              <a:lnSpc>
                <a:spcPct val="80000"/>
              </a:lnSpc>
            </a:pPr>
            <a:r>
              <a:rPr lang="en-US" sz="2400" dirty="0" smtClean="0"/>
              <a:t>Adds two new criteria for PDM award selection/assistance which are to what extent has the applicant adopted and enforced the latest building codes and to what extent will the project increase the level of the community’s resiliency.</a:t>
            </a:r>
          </a:p>
          <a:p>
            <a:pPr lvl="1">
              <a:lnSpc>
                <a:spcPct val="80000"/>
              </a:lnSpc>
            </a:pPr>
            <a:r>
              <a:rPr lang="en-US" sz="2400" dirty="0" smtClean="0"/>
              <a:t>Changes the funding for PDM to a formula based on 6% of estimated disaster costs.  </a:t>
            </a:r>
          </a:p>
          <a:p>
            <a:pPr lvl="1">
              <a:lnSpc>
                <a:spcPct val="80000"/>
              </a:lnSpc>
            </a:pPr>
            <a:endParaRPr lang="en-US" sz="2400" dirty="0" smtClean="0"/>
          </a:p>
        </p:txBody>
      </p:sp>
    </p:spTree>
    <p:extLst>
      <p:ext uri="{BB962C8B-B14F-4D97-AF65-F5344CB8AC3E}">
        <p14:creationId xmlns:p14="http://schemas.microsoft.com/office/powerpoint/2010/main" val="281525750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19200" y="174625"/>
            <a:ext cx="7086600" cy="1139825"/>
          </a:xfrm>
        </p:spPr>
        <p:txBody>
          <a:bodyPr/>
          <a:lstStyle/>
          <a:p>
            <a:pPr algn="l" eaLnBrk="1" hangingPunct="1"/>
            <a:r>
              <a:rPr lang="en-US" sz="3600" b="1" dirty="0" smtClean="0"/>
              <a:t>Disaster Reform and Recovery Act (DRRA)</a:t>
            </a:r>
          </a:p>
        </p:txBody>
      </p:sp>
      <p:sp>
        <p:nvSpPr>
          <p:cNvPr id="30723" name="Rectangle 3"/>
          <p:cNvSpPr>
            <a:spLocks noGrp="1" noChangeArrowheads="1"/>
          </p:cNvSpPr>
          <p:nvPr>
            <p:ph type="body" idx="1"/>
          </p:nvPr>
        </p:nvSpPr>
        <p:spPr>
          <a:xfrm>
            <a:off x="76200" y="1447800"/>
            <a:ext cx="9144000" cy="5410200"/>
          </a:xfrm>
        </p:spPr>
        <p:txBody>
          <a:bodyPr/>
          <a:lstStyle/>
          <a:p>
            <a:pPr>
              <a:lnSpc>
                <a:spcPct val="80000"/>
              </a:lnSpc>
            </a:pPr>
            <a:r>
              <a:rPr lang="en-US" sz="2800" dirty="0" smtClean="0"/>
              <a:t>TWO BIG PROBLEMS</a:t>
            </a:r>
          </a:p>
          <a:p>
            <a:pPr lvl="1">
              <a:lnSpc>
                <a:spcPct val="80000"/>
              </a:lnSpc>
            </a:pPr>
            <a:endParaRPr lang="en-US" dirty="0" smtClean="0"/>
          </a:p>
          <a:p>
            <a:pPr lvl="1">
              <a:lnSpc>
                <a:spcPct val="80000"/>
              </a:lnSpc>
            </a:pPr>
            <a:r>
              <a:rPr lang="en-US" dirty="0" smtClean="0"/>
              <a:t>Would allow Governors to waive the concept of duplication of benefits for virtually any post-disaster funding.</a:t>
            </a:r>
          </a:p>
          <a:p>
            <a:pPr lvl="1">
              <a:lnSpc>
                <a:spcPct val="80000"/>
              </a:lnSpc>
            </a:pPr>
            <a:endParaRPr lang="en-US" dirty="0" smtClean="0"/>
          </a:p>
          <a:p>
            <a:pPr lvl="1">
              <a:lnSpc>
                <a:spcPct val="80000"/>
              </a:lnSpc>
            </a:pPr>
            <a:r>
              <a:rPr lang="en-US" dirty="0" smtClean="0"/>
              <a:t>Eliminates requirement that all buildings on a campus have flood insurance as a condition of receiving public assistance funds.  </a:t>
            </a:r>
          </a:p>
          <a:p>
            <a:pPr lvl="1">
              <a:lnSpc>
                <a:spcPct val="80000"/>
              </a:lnSpc>
            </a:pPr>
            <a:endParaRPr lang="en-US" sz="2000" dirty="0" smtClean="0"/>
          </a:p>
          <a:p>
            <a:pPr>
              <a:lnSpc>
                <a:spcPct val="80000"/>
              </a:lnSpc>
            </a:pPr>
            <a:endParaRPr lang="en-US" sz="2400" dirty="0" smtClean="0"/>
          </a:p>
          <a:p>
            <a:pPr lvl="1">
              <a:lnSpc>
                <a:spcPct val="80000"/>
              </a:lnSpc>
            </a:pPr>
            <a:endParaRPr lang="en-US" sz="2400" dirty="0" smtClean="0"/>
          </a:p>
          <a:p>
            <a:pPr marL="0" indent="0">
              <a:lnSpc>
                <a:spcPct val="80000"/>
              </a:lnSpc>
              <a:buNone/>
            </a:pPr>
            <a:endParaRPr lang="en-US" sz="2400" dirty="0" smtClean="0"/>
          </a:p>
          <a:p>
            <a:pPr>
              <a:lnSpc>
                <a:spcPct val="80000"/>
              </a:lnSpc>
            </a:pPr>
            <a:endParaRPr lang="en-US" sz="2800" dirty="0"/>
          </a:p>
          <a:p>
            <a:pPr marL="457200" lvl="1" indent="0">
              <a:lnSpc>
                <a:spcPct val="80000"/>
              </a:lnSpc>
              <a:buNone/>
            </a:pPr>
            <a:endParaRPr lang="en-US" dirty="0" smtClean="0"/>
          </a:p>
        </p:txBody>
      </p:sp>
    </p:spTree>
    <p:extLst>
      <p:ext uri="{BB962C8B-B14F-4D97-AF65-F5344CB8AC3E}">
        <p14:creationId xmlns:p14="http://schemas.microsoft.com/office/powerpoint/2010/main" val="72846821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19200" y="174625"/>
            <a:ext cx="7086600" cy="1139825"/>
          </a:xfrm>
        </p:spPr>
        <p:txBody>
          <a:bodyPr/>
          <a:lstStyle/>
          <a:p>
            <a:pPr algn="l" eaLnBrk="1" hangingPunct="1"/>
            <a:r>
              <a:rPr lang="en-US" sz="3600" b="1" dirty="0" smtClean="0"/>
              <a:t>Water Resource Development Act (WRDA)</a:t>
            </a:r>
          </a:p>
        </p:txBody>
      </p:sp>
      <p:sp>
        <p:nvSpPr>
          <p:cNvPr id="30723" name="Rectangle 3"/>
          <p:cNvSpPr>
            <a:spLocks noGrp="1" noChangeArrowheads="1"/>
          </p:cNvSpPr>
          <p:nvPr>
            <p:ph type="body" idx="1"/>
          </p:nvPr>
        </p:nvSpPr>
        <p:spPr>
          <a:xfrm>
            <a:off x="76200" y="1447800"/>
            <a:ext cx="9144000" cy="5410200"/>
          </a:xfrm>
        </p:spPr>
        <p:txBody>
          <a:bodyPr/>
          <a:lstStyle/>
          <a:p>
            <a:pPr>
              <a:lnSpc>
                <a:spcPct val="80000"/>
              </a:lnSpc>
            </a:pPr>
            <a:r>
              <a:rPr lang="en-US" sz="2800" dirty="0" smtClean="0"/>
              <a:t>Just signed yesterday by President Trump</a:t>
            </a:r>
          </a:p>
          <a:p>
            <a:pPr lvl="1">
              <a:lnSpc>
                <a:spcPct val="80000"/>
              </a:lnSpc>
            </a:pPr>
            <a:r>
              <a:rPr lang="en-US" dirty="0" smtClean="0"/>
              <a:t>Requires consideration of natural and nature based alternatives for flood risk/hurricane/storm damage projects (Sec. 1149).</a:t>
            </a:r>
          </a:p>
          <a:p>
            <a:pPr lvl="1">
              <a:lnSpc>
                <a:spcPct val="80000"/>
              </a:lnSpc>
            </a:pPr>
            <a:r>
              <a:rPr lang="en-US" dirty="0" smtClean="0"/>
              <a:t>Makes permanent a program to deal with ice jam flooding (Sec 1131).</a:t>
            </a:r>
          </a:p>
          <a:p>
            <a:pPr lvl="1">
              <a:lnSpc>
                <a:spcPct val="80000"/>
              </a:lnSpc>
            </a:pPr>
            <a:r>
              <a:rPr lang="en-US" dirty="0" smtClean="0"/>
              <a:t>Does not include language eliminating floodplain management plan requirement for recipients of high hazard dam rehab program funds (defensive win).</a:t>
            </a:r>
          </a:p>
          <a:p>
            <a:pPr lvl="1">
              <a:lnSpc>
                <a:spcPct val="80000"/>
              </a:lnSpc>
            </a:pPr>
            <a:r>
              <a:rPr lang="en-US" dirty="0" smtClean="0"/>
              <a:t>Creates more formalized process for project </a:t>
            </a:r>
            <a:r>
              <a:rPr lang="en-US" dirty="0" err="1" smtClean="0"/>
              <a:t>deauthorization</a:t>
            </a:r>
            <a:r>
              <a:rPr lang="en-US" dirty="0" smtClean="0"/>
              <a:t>…but…will it actually make it harder to </a:t>
            </a:r>
            <a:r>
              <a:rPr lang="en-US" dirty="0" err="1" smtClean="0"/>
              <a:t>deauthorize</a:t>
            </a:r>
            <a:r>
              <a:rPr lang="en-US" dirty="0" smtClean="0"/>
              <a:t> non-feasible project?  Or easier?</a:t>
            </a:r>
          </a:p>
          <a:p>
            <a:pPr lvl="1">
              <a:lnSpc>
                <a:spcPct val="80000"/>
              </a:lnSpc>
            </a:pPr>
            <a:endParaRPr lang="en-US" sz="2000" dirty="0" smtClean="0"/>
          </a:p>
          <a:p>
            <a:pPr>
              <a:lnSpc>
                <a:spcPct val="80000"/>
              </a:lnSpc>
            </a:pPr>
            <a:endParaRPr lang="en-US" sz="2400" dirty="0" smtClean="0"/>
          </a:p>
          <a:p>
            <a:pPr lvl="1">
              <a:lnSpc>
                <a:spcPct val="80000"/>
              </a:lnSpc>
            </a:pPr>
            <a:endParaRPr lang="en-US" sz="2400" dirty="0" smtClean="0"/>
          </a:p>
          <a:p>
            <a:pPr marL="0" indent="0">
              <a:lnSpc>
                <a:spcPct val="80000"/>
              </a:lnSpc>
              <a:buNone/>
            </a:pPr>
            <a:endParaRPr lang="en-US" sz="2400" dirty="0" smtClean="0"/>
          </a:p>
          <a:p>
            <a:pPr>
              <a:lnSpc>
                <a:spcPct val="80000"/>
              </a:lnSpc>
            </a:pPr>
            <a:endParaRPr lang="en-US" sz="2800" dirty="0"/>
          </a:p>
          <a:p>
            <a:pPr marL="457200" lvl="1" indent="0">
              <a:lnSpc>
                <a:spcPct val="80000"/>
              </a:lnSpc>
              <a:buNone/>
            </a:pPr>
            <a:endParaRPr lang="en-US" dirty="0" smtClean="0"/>
          </a:p>
        </p:txBody>
      </p:sp>
    </p:spTree>
    <p:extLst>
      <p:ext uri="{BB962C8B-B14F-4D97-AF65-F5344CB8AC3E}">
        <p14:creationId xmlns:p14="http://schemas.microsoft.com/office/powerpoint/2010/main" val="720873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19200" y="174625"/>
            <a:ext cx="7086600" cy="1139825"/>
          </a:xfrm>
        </p:spPr>
        <p:txBody>
          <a:bodyPr/>
          <a:lstStyle/>
          <a:p>
            <a:pPr algn="l" eaLnBrk="1" hangingPunct="1"/>
            <a:r>
              <a:rPr lang="en-US" sz="4000" b="1" dirty="0" smtClean="0"/>
              <a:t>Other FY19 Items</a:t>
            </a:r>
          </a:p>
        </p:txBody>
      </p:sp>
      <p:sp>
        <p:nvSpPr>
          <p:cNvPr id="30723" name="Rectangle 3"/>
          <p:cNvSpPr>
            <a:spLocks noGrp="1" noChangeArrowheads="1"/>
          </p:cNvSpPr>
          <p:nvPr>
            <p:ph type="body" idx="1"/>
          </p:nvPr>
        </p:nvSpPr>
        <p:spPr>
          <a:xfrm>
            <a:off x="190500" y="1314450"/>
            <a:ext cx="9144000" cy="5029200"/>
          </a:xfrm>
        </p:spPr>
        <p:txBody>
          <a:bodyPr/>
          <a:lstStyle/>
          <a:p>
            <a:pPr>
              <a:lnSpc>
                <a:spcPct val="80000"/>
              </a:lnSpc>
            </a:pPr>
            <a:r>
              <a:rPr lang="en-US" sz="2800" dirty="0" smtClean="0"/>
              <a:t>Digital Coast Act</a:t>
            </a:r>
          </a:p>
          <a:p>
            <a:pPr lvl="1">
              <a:lnSpc>
                <a:spcPct val="80000"/>
              </a:lnSpc>
            </a:pPr>
            <a:r>
              <a:rPr lang="en-US" sz="2400" dirty="0" smtClean="0"/>
              <a:t>Passed Senate unanimously, awaiting vote in House</a:t>
            </a:r>
          </a:p>
          <a:p>
            <a:pPr>
              <a:lnSpc>
                <a:spcPct val="80000"/>
              </a:lnSpc>
            </a:pPr>
            <a:r>
              <a:rPr lang="en-US" sz="2800" dirty="0" smtClean="0"/>
              <a:t>Farm Bill</a:t>
            </a:r>
          </a:p>
          <a:p>
            <a:pPr lvl="1">
              <a:lnSpc>
                <a:spcPct val="80000"/>
              </a:lnSpc>
            </a:pPr>
            <a:r>
              <a:rPr lang="en-US" sz="2400" dirty="0" smtClean="0"/>
              <a:t>There has been some recent activity; ASFPM’s interest is in conservation programs</a:t>
            </a:r>
          </a:p>
          <a:p>
            <a:pPr lvl="1">
              <a:lnSpc>
                <a:spcPct val="80000"/>
              </a:lnSpc>
            </a:pPr>
            <a:endParaRPr lang="en-US" sz="2400" dirty="0"/>
          </a:p>
          <a:p>
            <a:pPr>
              <a:lnSpc>
                <a:spcPct val="80000"/>
              </a:lnSpc>
            </a:pPr>
            <a:r>
              <a:rPr lang="en-US" sz="2800" dirty="0" smtClean="0"/>
              <a:t>New Congress is seated in calendar year 2019 so any pending legislation disappears and we start over</a:t>
            </a:r>
          </a:p>
          <a:p>
            <a:pPr lvl="1">
              <a:lnSpc>
                <a:spcPct val="80000"/>
              </a:lnSpc>
            </a:pPr>
            <a:endParaRPr lang="en-US" sz="2400" dirty="0" smtClean="0"/>
          </a:p>
          <a:p>
            <a:pPr marL="0" indent="0" algn="ctr">
              <a:lnSpc>
                <a:spcPct val="80000"/>
              </a:lnSpc>
              <a:buNone/>
            </a:pPr>
            <a:r>
              <a:rPr lang="en-US" sz="2800" i="1" dirty="0" smtClean="0">
                <a:solidFill>
                  <a:srgbClr val="FF0000"/>
                </a:solidFill>
              </a:rPr>
              <a:t>ASFPM working singularly and with coalitions to influence these important pieces of legislation!</a:t>
            </a:r>
          </a:p>
          <a:p>
            <a:pPr lvl="1">
              <a:lnSpc>
                <a:spcPct val="80000"/>
              </a:lnSpc>
            </a:pPr>
            <a:endParaRPr lang="en-US" sz="2400" dirty="0" smtClean="0"/>
          </a:p>
          <a:p>
            <a:pPr marL="0" indent="0">
              <a:lnSpc>
                <a:spcPct val="80000"/>
              </a:lnSpc>
              <a:buNone/>
            </a:pPr>
            <a:endParaRPr lang="en-US" sz="2400" dirty="0" smtClean="0"/>
          </a:p>
          <a:p>
            <a:pPr>
              <a:lnSpc>
                <a:spcPct val="80000"/>
              </a:lnSpc>
            </a:pPr>
            <a:endParaRPr lang="en-US" sz="2800" dirty="0"/>
          </a:p>
          <a:p>
            <a:pPr marL="457200" lvl="1" indent="0">
              <a:lnSpc>
                <a:spcPct val="80000"/>
              </a:lnSpc>
              <a:buNone/>
            </a:pPr>
            <a:endParaRPr lang="en-US" dirty="0" smtClean="0"/>
          </a:p>
        </p:txBody>
      </p:sp>
    </p:spTree>
    <p:extLst>
      <p:ext uri="{BB962C8B-B14F-4D97-AF65-F5344CB8AC3E}">
        <p14:creationId xmlns:p14="http://schemas.microsoft.com/office/powerpoint/2010/main" val="166134791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7315200" cy="868362"/>
          </a:xfrm>
        </p:spPr>
        <p:txBody>
          <a:bodyPr/>
          <a:lstStyle/>
          <a:p>
            <a:pPr algn="ctr">
              <a:lnSpc>
                <a:spcPts val="3200"/>
              </a:lnSpc>
            </a:pPr>
            <a:r>
              <a:rPr lang="en-US" sz="3600" b="1" dirty="0" smtClean="0"/>
              <a:t>National Flood Policy:  Where Are We Going?</a:t>
            </a:r>
            <a:endParaRPr lang="en-US" sz="3600" b="1" dirty="0"/>
          </a:p>
        </p:txBody>
      </p:sp>
      <p:sp>
        <p:nvSpPr>
          <p:cNvPr id="3" name="Content Placeholder 2"/>
          <p:cNvSpPr>
            <a:spLocks noGrp="1"/>
          </p:cNvSpPr>
          <p:nvPr>
            <p:ph idx="1"/>
          </p:nvPr>
        </p:nvSpPr>
        <p:spPr/>
        <p:txBody>
          <a:bodyPr/>
          <a:lstStyle/>
          <a:p>
            <a:pPr marL="57150" indent="0">
              <a:lnSpc>
                <a:spcPct val="80000"/>
              </a:lnSpc>
              <a:buNone/>
            </a:pPr>
            <a:endParaRPr lang="en-US" dirty="0"/>
          </a:p>
        </p:txBody>
      </p:sp>
      <p:sp>
        <p:nvSpPr>
          <p:cNvPr id="4" name="Slide Number Placeholder 3"/>
          <p:cNvSpPr>
            <a:spLocks noGrp="1"/>
          </p:cNvSpPr>
          <p:nvPr>
            <p:ph type="sldNum" sz="quarter" idx="12"/>
          </p:nvPr>
        </p:nvSpPr>
        <p:spPr/>
        <p:txBody>
          <a:bodyPr/>
          <a:lstStyle/>
          <a:p>
            <a:fld id="{0E04F797-31EA-4044-9072-637A34F0757E}" type="slidenum">
              <a:rPr lang="en-US" smtClean="0"/>
              <a:pPr/>
              <a:t>14</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7924800" cy="473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8906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95400" y="152400"/>
            <a:ext cx="6477000" cy="1139825"/>
          </a:xfrm>
        </p:spPr>
        <p:txBody>
          <a:bodyPr/>
          <a:lstStyle/>
          <a:p>
            <a:pPr eaLnBrk="1" hangingPunct="1"/>
            <a:r>
              <a:rPr lang="en-US" b="1" dirty="0" smtClean="0"/>
              <a:t>OUR CHALLENGE</a:t>
            </a:r>
            <a:endParaRPr lang="en-US" sz="4000" b="1"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756" y="0"/>
            <a:ext cx="10289512" cy="6858000"/>
          </a:xfrm>
          <a:prstGeom prst="rect">
            <a:avLst/>
          </a:prstGeom>
        </p:spPr>
      </p:pic>
      <p:sp>
        <p:nvSpPr>
          <p:cNvPr id="3" name="TextBox 2"/>
          <p:cNvSpPr txBox="1"/>
          <p:nvPr/>
        </p:nvSpPr>
        <p:spPr>
          <a:xfrm>
            <a:off x="1600200" y="6324600"/>
            <a:ext cx="7924800" cy="369332"/>
          </a:xfrm>
          <a:prstGeom prst="rect">
            <a:avLst/>
          </a:prstGeom>
          <a:noFill/>
        </p:spPr>
        <p:txBody>
          <a:bodyPr wrap="square" rtlCol="0">
            <a:spAutoFit/>
          </a:bodyPr>
          <a:lstStyle/>
          <a:p>
            <a:r>
              <a:rPr lang="en-US" dirty="0">
                <a:solidFill>
                  <a:schemeClr val="bg1"/>
                </a:solidFill>
              </a:rPr>
              <a:t>Credit:  </a:t>
            </a:r>
            <a:r>
              <a:rPr lang="en-US" dirty="0" err="1">
                <a:solidFill>
                  <a:schemeClr val="bg1"/>
                </a:solidFill>
              </a:rPr>
              <a:t>Chopperguy</a:t>
            </a:r>
            <a:r>
              <a:rPr lang="en-US" dirty="0">
                <a:solidFill>
                  <a:schemeClr val="bg1"/>
                </a:solidFill>
              </a:rPr>
              <a:t> Photographer Jerry Ferguson and Pilot Andrew Park</a:t>
            </a:r>
          </a:p>
        </p:txBody>
      </p:sp>
    </p:spTree>
    <p:extLst>
      <p:ext uri="{BB962C8B-B14F-4D97-AF65-F5344CB8AC3E}">
        <p14:creationId xmlns:p14="http://schemas.microsoft.com/office/powerpoint/2010/main" val="48559660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76200" y="1447800"/>
            <a:ext cx="9144000" cy="5029200"/>
          </a:xfrm>
        </p:spPr>
        <p:txBody>
          <a:bodyPr/>
          <a:lstStyle/>
          <a:p>
            <a:pPr lvl="1">
              <a:lnSpc>
                <a:spcPct val="80000"/>
              </a:lnSpc>
            </a:pPr>
            <a:endParaRPr lang="en-US" sz="2400" dirty="0" smtClean="0"/>
          </a:p>
          <a:p>
            <a:pPr marL="0" indent="0">
              <a:lnSpc>
                <a:spcPct val="80000"/>
              </a:lnSpc>
              <a:buNone/>
            </a:pPr>
            <a:endParaRPr lang="en-US" sz="2400" dirty="0" smtClean="0"/>
          </a:p>
          <a:p>
            <a:pPr>
              <a:lnSpc>
                <a:spcPct val="80000"/>
              </a:lnSpc>
            </a:pPr>
            <a:endParaRPr lang="en-US" sz="2800" dirty="0"/>
          </a:p>
          <a:p>
            <a:pPr marL="457200" lvl="1" indent="0">
              <a:lnSpc>
                <a:spcPct val="80000"/>
              </a:lnSpc>
              <a:buNone/>
            </a:pPr>
            <a:endParaRPr lang="en-US" dirty="0" smtClean="0"/>
          </a:p>
        </p:txBody>
      </p:sp>
      <p:sp>
        <p:nvSpPr>
          <p:cNvPr id="6" name="Title 5"/>
          <p:cNvSpPr>
            <a:spLocks noGrp="1"/>
          </p:cNvSpPr>
          <p:nvPr>
            <p:ph type="title"/>
          </p:nvPr>
        </p:nvSpPr>
        <p:spPr/>
        <p:txBody>
          <a:bodyPr/>
          <a:lstStyle/>
          <a:p>
            <a:endParaRPr lang="en-US" dirty="0"/>
          </a:p>
        </p:txBody>
      </p:sp>
      <p:pic>
        <p:nvPicPr>
          <p:cNvPr id="4" name="Picture 3"/>
          <p:cNvPicPr>
            <a:picLocks noChangeAspect="1"/>
          </p:cNvPicPr>
          <p:nvPr/>
        </p:nvPicPr>
        <p:blipFill>
          <a:blip r:embed="rId3"/>
          <a:stretch>
            <a:fillRect/>
          </a:stretch>
        </p:blipFill>
        <p:spPr>
          <a:xfrm>
            <a:off x="-10160" y="0"/>
            <a:ext cx="9729886" cy="6858000"/>
          </a:xfrm>
          <a:prstGeom prst="rect">
            <a:avLst/>
          </a:prstGeom>
        </p:spPr>
      </p:pic>
    </p:spTree>
    <p:extLst>
      <p:ext uri="{BB962C8B-B14F-4D97-AF65-F5344CB8AC3E}">
        <p14:creationId xmlns:p14="http://schemas.microsoft.com/office/powerpoint/2010/main" val="114590668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24021"/>
          <a:stretch/>
        </p:blipFill>
        <p:spPr>
          <a:xfrm>
            <a:off x="0" y="3601901"/>
            <a:ext cx="4902888" cy="3629025"/>
          </a:xfrm>
          <a:prstGeom prst="rect">
            <a:avLst/>
          </a:prstGeom>
        </p:spPr>
      </p:pic>
      <p:sp>
        <p:nvSpPr>
          <p:cNvPr id="3" name="Title 2"/>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4"/>
          <a:stretch>
            <a:fillRect/>
          </a:stretch>
        </p:blipFill>
        <p:spPr>
          <a:xfrm>
            <a:off x="0" y="0"/>
            <a:ext cx="4572000" cy="3601901"/>
          </a:xfrm>
          <a:prstGeom prst="rect">
            <a:avLst/>
          </a:prstGeom>
        </p:spPr>
      </p:pic>
      <p:pic>
        <p:nvPicPr>
          <p:cNvPr id="7" name="Picture 6"/>
          <p:cNvPicPr>
            <a:picLocks noChangeAspect="1"/>
          </p:cNvPicPr>
          <p:nvPr/>
        </p:nvPicPr>
        <p:blipFill>
          <a:blip r:embed="rId5"/>
          <a:stretch>
            <a:fillRect/>
          </a:stretch>
        </p:blipFill>
        <p:spPr>
          <a:xfrm>
            <a:off x="3962400" y="-41330"/>
            <a:ext cx="5376862" cy="3643231"/>
          </a:xfrm>
          <a:prstGeom prst="rect">
            <a:avLst/>
          </a:prstGeom>
        </p:spPr>
      </p:pic>
      <p:pic>
        <p:nvPicPr>
          <p:cNvPr id="8" name="Picture 7"/>
          <p:cNvPicPr>
            <a:picLocks noChangeAspect="1"/>
          </p:cNvPicPr>
          <p:nvPr/>
        </p:nvPicPr>
        <p:blipFill>
          <a:blip r:embed="rId6"/>
          <a:stretch>
            <a:fillRect/>
          </a:stretch>
        </p:blipFill>
        <p:spPr>
          <a:xfrm>
            <a:off x="3026568" y="3088276"/>
            <a:ext cx="2619375" cy="1743075"/>
          </a:xfrm>
          <a:prstGeom prst="rect">
            <a:avLst/>
          </a:prstGeom>
        </p:spPr>
      </p:pic>
      <p:sp>
        <p:nvSpPr>
          <p:cNvPr id="9" name="Rectangle 8"/>
          <p:cNvSpPr/>
          <p:nvPr/>
        </p:nvSpPr>
        <p:spPr>
          <a:xfrm>
            <a:off x="4991100" y="4984201"/>
            <a:ext cx="4100511" cy="1754326"/>
          </a:xfrm>
          <a:prstGeom prst="rect">
            <a:avLst/>
          </a:prstGeom>
        </p:spPr>
        <p:txBody>
          <a:bodyPr wrap="square">
            <a:spAutoFit/>
          </a:bodyPr>
          <a:lstStyle/>
          <a:p>
            <a:r>
              <a:rPr lang="en-US" dirty="0">
                <a:solidFill>
                  <a:srgbClr val="1C2022"/>
                </a:solidFill>
                <a:latin typeface="Helvetica" panose="020B0604020202020204" pitchFamily="34" charset="0"/>
              </a:rPr>
              <a:t>JUST IN: 100% of Puerto Rico is without power amid Hurricane </a:t>
            </a:r>
            <a:r>
              <a:rPr lang="en-US" dirty="0">
                <a:solidFill>
                  <a:srgbClr val="2B7BB9"/>
                </a:solidFill>
                <a:latin typeface="Helvetica" panose="020B0604020202020204" pitchFamily="34" charset="0"/>
                <a:hlinkClick r:id="rId7"/>
              </a:rPr>
              <a:t>#Maria</a:t>
            </a:r>
            <a:r>
              <a:rPr lang="en-US" dirty="0">
                <a:solidFill>
                  <a:srgbClr val="1C2022"/>
                </a:solidFill>
                <a:latin typeface="Helvetica" panose="020B0604020202020204" pitchFamily="34" charset="0"/>
              </a:rPr>
              <a:t>, Puerto Rico OEM tells </a:t>
            </a:r>
            <a:r>
              <a:rPr lang="en-US" dirty="0">
                <a:solidFill>
                  <a:srgbClr val="2B7BB9"/>
                </a:solidFill>
                <a:latin typeface="Helvetica" panose="020B0604020202020204" pitchFamily="34" charset="0"/>
                <a:hlinkClick r:id="rId8"/>
              </a:rPr>
              <a:t>@ABC</a:t>
            </a:r>
            <a:r>
              <a:rPr lang="en-US" dirty="0">
                <a:solidFill>
                  <a:srgbClr val="1C2022"/>
                </a:solidFill>
                <a:latin typeface="Helvetica" panose="020B0604020202020204" pitchFamily="34" charset="0"/>
              </a:rPr>
              <a:t> News. </a:t>
            </a:r>
            <a:r>
              <a:rPr lang="en-US" dirty="0">
                <a:solidFill>
                  <a:srgbClr val="2B7BB9"/>
                </a:solidFill>
                <a:latin typeface="Helvetica" panose="020B0604020202020204" pitchFamily="34" charset="0"/>
                <a:hlinkClick r:id="rId9" tooltip="http://abcn.ws/2xRe0Wi"/>
              </a:rPr>
              <a:t>http://abcn.ws/2xRe0Wi </a:t>
            </a:r>
            <a:endParaRPr lang="en-US" dirty="0">
              <a:solidFill>
                <a:srgbClr val="1C2022"/>
              </a:solidFill>
              <a:latin typeface="Helvetica" panose="020B0604020202020204" pitchFamily="34" charset="0"/>
            </a:endParaRPr>
          </a:p>
          <a:p>
            <a:r>
              <a:rPr lang="en-US" dirty="0">
                <a:solidFill>
                  <a:srgbClr val="697882"/>
                </a:solidFill>
                <a:latin typeface="Helvetica" panose="020B0604020202020204" pitchFamily="34" charset="0"/>
                <a:hlinkClick r:id="rId10"/>
              </a:rPr>
              <a:t>1:16 PM - Sep 20, 2017</a:t>
            </a:r>
            <a:endParaRPr lang="en-US" b="0" i="0" dirty="0">
              <a:solidFill>
                <a:srgbClr val="697882"/>
              </a:solidFill>
              <a:effectLst/>
              <a:latin typeface="Helvetica" panose="020B0604020202020204" pitchFamily="34" charset="0"/>
            </a:endParaRPr>
          </a:p>
        </p:txBody>
      </p:sp>
    </p:spTree>
    <p:extLst>
      <p:ext uri="{BB962C8B-B14F-4D97-AF65-F5344CB8AC3E}">
        <p14:creationId xmlns:p14="http://schemas.microsoft.com/office/powerpoint/2010/main" val="64703492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stretch>
            <a:fillRect/>
          </a:stretch>
        </p:blipFill>
        <p:spPr>
          <a:xfrm>
            <a:off x="-19050" y="19050"/>
            <a:ext cx="10013105" cy="7010400"/>
          </a:xfrm>
          <a:prstGeom prst="rect">
            <a:avLst/>
          </a:prstGeom>
        </p:spPr>
      </p:pic>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A57CB49-F08F-4619-808B-68261B066031}" type="slidenum">
              <a:rPr lang="en-US" smtClean="0"/>
              <a:pPr>
                <a:defRPr/>
              </a:pPr>
              <a:t>18</a:t>
            </a:fld>
            <a:endParaRPr lang="en-US" dirty="0"/>
          </a:p>
        </p:txBody>
      </p:sp>
    </p:spTree>
    <p:extLst>
      <p:ext uri="{BB962C8B-B14F-4D97-AF65-F5344CB8AC3E}">
        <p14:creationId xmlns:p14="http://schemas.microsoft.com/office/powerpoint/2010/main" val="18295602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95400" y="152400"/>
            <a:ext cx="6477000" cy="1139825"/>
          </a:xfrm>
        </p:spPr>
        <p:txBody>
          <a:bodyPr/>
          <a:lstStyle/>
          <a:p>
            <a:pPr eaLnBrk="1" hangingPunct="1"/>
            <a:r>
              <a:rPr lang="en-US" b="1" dirty="0" smtClean="0"/>
              <a:t>OUR CHALLENGE</a:t>
            </a:r>
            <a:endParaRPr lang="en-US" sz="4000" b="1" dirty="0" smtClean="0"/>
          </a:p>
        </p:txBody>
      </p:sp>
      <p:sp>
        <p:nvSpPr>
          <p:cNvPr id="3" name="TextBox 2"/>
          <p:cNvSpPr txBox="1"/>
          <p:nvPr/>
        </p:nvSpPr>
        <p:spPr>
          <a:xfrm>
            <a:off x="1600200" y="6324600"/>
            <a:ext cx="7924800" cy="369332"/>
          </a:xfrm>
          <a:prstGeom prst="rect">
            <a:avLst/>
          </a:prstGeom>
          <a:noFill/>
        </p:spPr>
        <p:txBody>
          <a:bodyPr wrap="square" rtlCol="0">
            <a:spAutoFit/>
          </a:bodyPr>
          <a:lstStyle/>
          <a:p>
            <a:r>
              <a:rPr lang="en-US" dirty="0">
                <a:solidFill>
                  <a:schemeClr val="bg1"/>
                </a:solidFill>
              </a:rPr>
              <a:t>Credit:  </a:t>
            </a:r>
            <a:r>
              <a:rPr lang="en-US" dirty="0" err="1">
                <a:solidFill>
                  <a:schemeClr val="bg1"/>
                </a:solidFill>
              </a:rPr>
              <a:t>Chopperguy</a:t>
            </a:r>
            <a:r>
              <a:rPr lang="en-US" dirty="0">
                <a:solidFill>
                  <a:schemeClr val="bg1"/>
                </a:solidFill>
              </a:rPr>
              <a:t> Photographer Jerry Ferguson and Pilot Andrew Park</a:t>
            </a:r>
          </a:p>
        </p:txBody>
      </p:sp>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8" name="TextBox 7"/>
          <p:cNvSpPr txBox="1"/>
          <p:nvPr/>
        </p:nvSpPr>
        <p:spPr>
          <a:xfrm>
            <a:off x="4343400" y="6406634"/>
            <a:ext cx="4876800" cy="369332"/>
          </a:xfrm>
          <a:prstGeom prst="rect">
            <a:avLst/>
          </a:prstGeom>
          <a:noFill/>
        </p:spPr>
        <p:txBody>
          <a:bodyPr wrap="square" rtlCol="0">
            <a:spAutoFit/>
          </a:bodyPr>
          <a:lstStyle/>
          <a:p>
            <a:r>
              <a:rPr lang="en-US" dirty="0">
                <a:solidFill>
                  <a:schemeClr val="bg1"/>
                </a:solidFill>
              </a:rPr>
              <a:t>Credit:  </a:t>
            </a:r>
            <a:r>
              <a:rPr lang="en-US" dirty="0" smtClean="0">
                <a:solidFill>
                  <a:schemeClr val="bg1"/>
                </a:solidFill>
              </a:rPr>
              <a:t>Richard </a:t>
            </a:r>
            <a:r>
              <a:rPr lang="en-US" dirty="0" err="1" smtClean="0">
                <a:solidFill>
                  <a:schemeClr val="bg1"/>
                </a:solidFill>
              </a:rPr>
              <a:t>Conlin</a:t>
            </a:r>
            <a:r>
              <a:rPr lang="en-US" dirty="0" smtClean="0">
                <a:solidFill>
                  <a:schemeClr val="bg1"/>
                </a:solidFill>
              </a:rPr>
              <a:t>, Facebook Picture</a:t>
            </a:r>
            <a:endParaRPr lang="en-US" dirty="0">
              <a:solidFill>
                <a:schemeClr val="bg1"/>
              </a:solidFill>
            </a:endParaRPr>
          </a:p>
        </p:txBody>
      </p:sp>
    </p:spTree>
    <p:extLst>
      <p:ext uri="{BB962C8B-B14F-4D97-AF65-F5344CB8AC3E}">
        <p14:creationId xmlns:p14="http://schemas.microsoft.com/office/powerpoint/2010/main" val="157122441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p:cNvSpPr>
            <a:spLocks noGrp="1" noChangeArrowheads="1"/>
          </p:cNvSpPr>
          <p:nvPr>
            <p:ph type="body" idx="1"/>
          </p:nvPr>
        </p:nvSpPr>
        <p:spPr>
          <a:xfrm>
            <a:off x="381000" y="1447800"/>
            <a:ext cx="3810000" cy="2649855"/>
          </a:xfrm>
        </p:spPr>
        <p:txBody>
          <a:bodyPr/>
          <a:lstStyle/>
          <a:p>
            <a:pPr marL="0" indent="0" algn="ctr" defTabSz="271463" eaLnBrk="1" hangingPunct="1">
              <a:lnSpc>
                <a:spcPct val="85000"/>
              </a:lnSpc>
              <a:buFont typeface="Wingdings" pitchFamily="2" charset="2"/>
              <a:buNone/>
            </a:pPr>
            <a:r>
              <a:rPr lang="en-US" sz="2800" dirty="0" smtClean="0"/>
              <a:t>Mitigate the losses, costs, and human suffering caused by flooding.</a:t>
            </a:r>
          </a:p>
          <a:p>
            <a:pPr marL="0" indent="0" defTabSz="271463" eaLnBrk="1" hangingPunct="1">
              <a:lnSpc>
                <a:spcPct val="85000"/>
              </a:lnSpc>
              <a:buFont typeface="Wingdings" pitchFamily="2" charset="2"/>
              <a:buNone/>
            </a:pPr>
            <a:endParaRPr lang="en-US" sz="2800" dirty="0" smtClean="0"/>
          </a:p>
          <a:p>
            <a:pPr marL="0" indent="0" algn="ctr" defTabSz="271463" eaLnBrk="1" hangingPunct="1">
              <a:lnSpc>
                <a:spcPct val="85000"/>
              </a:lnSpc>
              <a:buFont typeface="Wingdings" pitchFamily="2" charset="2"/>
              <a:buNone/>
            </a:pPr>
            <a:r>
              <a:rPr lang="en-US" sz="2800" i="1" dirty="0" smtClean="0"/>
              <a:t>                          and…</a:t>
            </a:r>
          </a:p>
          <a:p>
            <a:pPr marL="0" indent="0" defTabSz="271463" eaLnBrk="1" hangingPunct="1">
              <a:lnSpc>
                <a:spcPct val="85000"/>
              </a:lnSpc>
              <a:buFont typeface="Wingdings" pitchFamily="2" charset="2"/>
              <a:buNone/>
            </a:pPr>
            <a:endParaRPr lang="en-US" sz="2000" dirty="0" smtClean="0"/>
          </a:p>
          <a:p>
            <a:pPr marL="0" indent="0" defTabSz="271463" eaLnBrk="1" hangingPunct="1">
              <a:lnSpc>
                <a:spcPct val="70000"/>
              </a:lnSpc>
              <a:spcBef>
                <a:spcPct val="0"/>
              </a:spcBef>
              <a:buFont typeface="Wingdings" pitchFamily="2" charset="2"/>
              <a:buNone/>
            </a:pPr>
            <a:endParaRPr lang="en-US" sz="3600" dirty="0" smtClean="0"/>
          </a:p>
          <a:p>
            <a:pPr marL="0" indent="0" defTabSz="271463" eaLnBrk="1" hangingPunct="1">
              <a:lnSpc>
                <a:spcPct val="70000"/>
              </a:lnSpc>
              <a:spcBef>
                <a:spcPct val="0"/>
              </a:spcBef>
              <a:buFont typeface="Wingdings" pitchFamily="2" charset="2"/>
              <a:buNone/>
            </a:pPr>
            <a:endParaRPr lang="en-US" sz="3600" dirty="0" smtClean="0"/>
          </a:p>
        </p:txBody>
      </p:sp>
      <p:pic>
        <p:nvPicPr>
          <p:cNvPr id="6148" name="Picture 5" descr="Flood desp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726202"/>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C998DC98-3A3F-4FA0-A867-B281FDCF7B8E}" type="slidenum">
              <a:rPr lang="en-US" b="0" smtClean="0"/>
              <a:pPr eaLnBrk="1" hangingPunct="1"/>
              <a:t>2</a:t>
            </a:fld>
            <a:endParaRPr lang="en-US" b="0" dirty="0" smtClean="0"/>
          </a:p>
        </p:txBody>
      </p:sp>
      <p:sp>
        <p:nvSpPr>
          <p:cNvPr id="2" name="Title 1"/>
          <p:cNvSpPr>
            <a:spLocks noGrp="1"/>
          </p:cNvSpPr>
          <p:nvPr>
            <p:ph type="title"/>
          </p:nvPr>
        </p:nvSpPr>
        <p:spPr>
          <a:xfrm>
            <a:off x="2057400" y="299244"/>
            <a:ext cx="7315200" cy="868362"/>
          </a:xfrm>
        </p:spPr>
        <p:txBody>
          <a:bodyPr/>
          <a:lstStyle/>
          <a:p>
            <a:r>
              <a:rPr lang="en-US" b="1" dirty="0" smtClean="0"/>
              <a:t>ASFPM’S MISSION</a:t>
            </a:r>
            <a:endParaRPr lang="en-US" b="1" dirty="0"/>
          </a:p>
        </p:txBody>
      </p:sp>
      <p:pic>
        <p:nvPicPr>
          <p:cNvPr id="9" name="Picture 2" descr="Charlotte park crop"/>
          <p:cNvPicPr>
            <a:picLocks noChangeAspect="1" noChangeArrowheads="1"/>
          </p:cNvPicPr>
          <p:nvPr/>
        </p:nvPicPr>
        <p:blipFill rotWithShape="1">
          <a:blip r:embed="rId4">
            <a:extLst>
              <a:ext uri="{28A0092B-C50C-407E-A947-70E740481C1C}">
                <a14:useLocalDpi xmlns:a14="http://schemas.microsoft.com/office/drawing/2010/main" val="0"/>
              </a:ext>
            </a:extLst>
          </a:blip>
          <a:srcRect t="17306" b="-17306"/>
          <a:stretch/>
        </p:blipFill>
        <p:spPr bwMode="auto">
          <a:xfrm>
            <a:off x="305513" y="4097655"/>
            <a:ext cx="3892018" cy="305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txBox="1">
            <a:spLocks noChangeArrowheads="1"/>
          </p:cNvSpPr>
          <p:nvPr/>
        </p:nvSpPr>
        <p:spPr bwMode="auto">
          <a:xfrm>
            <a:off x="4648200" y="4191000"/>
            <a:ext cx="3352800" cy="316550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defTabSz="271463">
              <a:lnSpc>
                <a:spcPct val="85000"/>
              </a:lnSpc>
              <a:buFont typeface="Wingdings" pitchFamily="2" charset="2"/>
              <a:buNone/>
            </a:pPr>
            <a:endParaRPr lang="en-US" sz="2400" kern="0" dirty="0" smtClean="0"/>
          </a:p>
          <a:p>
            <a:pPr marL="0" indent="0" algn="ctr" defTabSz="271463">
              <a:lnSpc>
                <a:spcPct val="85000"/>
              </a:lnSpc>
              <a:buFont typeface="Wingdings" pitchFamily="2" charset="2"/>
              <a:buNone/>
            </a:pPr>
            <a:r>
              <a:rPr lang="en-US" sz="2800" kern="0" dirty="0" smtClean="0"/>
              <a:t>Protect the natural and beneficial functions of floodplains.</a:t>
            </a:r>
          </a:p>
          <a:p>
            <a:pPr marL="0" indent="0" defTabSz="271463">
              <a:lnSpc>
                <a:spcPct val="70000"/>
              </a:lnSpc>
              <a:spcBef>
                <a:spcPct val="0"/>
              </a:spcBef>
              <a:buFont typeface="Wingdings" pitchFamily="2" charset="2"/>
              <a:buNone/>
            </a:pPr>
            <a:endParaRPr lang="en-US" sz="3600" kern="0" dirty="0" smtClean="0"/>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210" y="5697855"/>
            <a:ext cx="1212876" cy="908486"/>
          </a:xfrm>
          <a:prstGeom prst="rect">
            <a:avLst/>
          </a:prstGeom>
          <a:noFill/>
          <a:ln>
            <a:noFill/>
          </a:ln>
          <a:effectLst>
            <a:glow rad="127000">
              <a:schemeClr val="bg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7386" y="4097655"/>
            <a:ext cx="1103614" cy="750457"/>
          </a:xfrm>
          <a:prstGeom prst="rect">
            <a:avLst/>
          </a:prstGeom>
          <a:noFill/>
          <a:ln>
            <a:noFill/>
          </a:ln>
          <a:effectLst>
            <a:glow rad="127000">
              <a:schemeClr val="bg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383846"/>
      </p:ext>
    </p:ext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95400" y="152400"/>
            <a:ext cx="6477000" cy="1139825"/>
          </a:xfrm>
        </p:spPr>
        <p:txBody>
          <a:bodyPr/>
          <a:lstStyle/>
          <a:p>
            <a:pPr eaLnBrk="1" hangingPunct="1"/>
            <a:r>
              <a:rPr lang="en-US" b="1" dirty="0" smtClean="0"/>
              <a:t>OUR CHALLENGE</a:t>
            </a:r>
            <a:endParaRPr lang="en-US" sz="4000" b="1" dirty="0" smtClean="0"/>
          </a:p>
        </p:txBody>
      </p:sp>
      <p:sp>
        <p:nvSpPr>
          <p:cNvPr id="3" name="TextBox 2"/>
          <p:cNvSpPr txBox="1"/>
          <p:nvPr/>
        </p:nvSpPr>
        <p:spPr>
          <a:xfrm>
            <a:off x="1600200" y="6324600"/>
            <a:ext cx="7924800" cy="369332"/>
          </a:xfrm>
          <a:prstGeom prst="rect">
            <a:avLst/>
          </a:prstGeom>
          <a:noFill/>
        </p:spPr>
        <p:txBody>
          <a:bodyPr wrap="square" rtlCol="0">
            <a:spAutoFit/>
          </a:bodyPr>
          <a:lstStyle/>
          <a:p>
            <a:r>
              <a:rPr lang="en-US" dirty="0">
                <a:solidFill>
                  <a:schemeClr val="bg1"/>
                </a:solidFill>
              </a:rPr>
              <a:t>Credit:  </a:t>
            </a:r>
            <a:r>
              <a:rPr lang="en-US" dirty="0" err="1">
                <a:solidFill>
                  <a:schemeClr val="bg1"/>
                </a:solidFill>
              </a:rPr>
              <a:t>Chopperguy</a:t>
            </a:r>
            <a:r>
              <a:rPr lang="en-US" dirty="0">
                <a:solidFill>
                  <a:schemeClr val="bg1"/>
                </a:solidFill>
              </a:rPr>
              <a:t> Photographer Jerry Ferguson and Pilot Andrew Park</a:t>
            </a:r>
          </a:p>
        </p:txBody>
      </p:sp>
      <p:sp>
        <p:nvSpPr>
          <p:cNvPr id="8" name="TextBox 7"/>
          <p:cNvSpPr txBox="1"/>
          <p:nvPr/>
        </p:nvSpPr>
        <p:spPr>
          <a:xfrm>
            <a:off x="4343400" y="6406634"/>
            <a:ext cx="4876800" cy="369332"/>
          </a:xfrm>
          <a:prstGeom prst="rect">
            <a:avLst/>
          </a:prstGeom>
          <a:noFill/>
        </p:spPr>
        <p:txBody>
          <a:bodyPr wrap="square" rtlCol="0">
            <a:spAutoFit/>
          </a:bodyPr>
          <a:lstStyle/>
          <a:p>
            <a:r>
              <a:rPr lang="en-US" dirty="0">
                <a:solidFill>
                  <a:schemeClr val="bg1"/>
                </a:solidFill>
              </a:rPr>
              <a:t>Credit:  </a:t>
            </a:r>
            <a:r>
              <a:rPr lang="en-US" dirty="0" smtClean="0">
                <a:solidFill>
                  <a:schemeClr val="bg1"/>
                </a:solidFill>
              </a:rPr>
              <a:t>Richard </a:t>
            </a:r>
            <a:r>
              <a:rPr lang="en-US" dirty="0" err="1" smtClean="0">
                <a:solidFill>
                  <a:schemeClr val="bg1"/>
                </a:solidFill>
              </a:rPr>
              <a:t>Conlin</a:t>
            </a:r>
            <a:r>
              <a:rPr lang="en-US" dirty="0" smtClean="0">
                <a:solidFill>
                  <a:schemeClr val="bg1"/>
                </a:solidFill>
              </a:rPr>
              <a:t>, Facebook Picture</a:t>
            </a:r>
            <a:endParaRPr lang="en-US" dirty="0">
              <a:solidFill>
                <a:schemeClr val="bg1"/>
              </a:solidFill>
            </a:endParaRPr>
          </a:p>
        </p:txBody>
      </p:sp>
      <p:pic>
        <p:nvPicPr>
          <p:cNvPr id="2" name="Picture 1"/>
          <p:cNvPicPr>
            <a:picLocks noChangeAspect="1"/>
          </p:cNvPicPr>
          <p:nvPr/>
        </p:nvPicPr>
        <p:blipFill>
          <a:blip r:embed="rId3"/>
          <a:stretch>
            <a:fillRect/>
          </a:stretch>
        </p:blipFill>
        <p:spPr>
          <a:xfrm>
            <a:off x="-1143000" y="-57150"/>
            <a:ext cx="10363200" cy="7772400"/>
          </a:xfrm>
          <a:prstGeom prst="rect">
            <a:avLst/>
          </a:prstGeom>
        </p:spPr>
      </p:pic>
    </p:spTree>
    <p:extLst>
      <p:ext uri="{BB962C8B-B14F-4D97-AF65-F5344CB8AC3E}">
        <p14:creationId xmlns:p14="http://schemas.microsoft.com/office/powerpoint/2010/main" val="386090401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371600" y="274638"/>
            <a:ext cx="6934200" cy="868362"/>
          </a:xfrm>
        </p:spPr>
        <p:txBody>
          <a:bodyPr/>
          <a:lstStyle/>
          <a:p>
            <a:r>
              <a:rPr lang="en-US" dirty="0" smtClean="0"/>
              <a:t>The Climate is Changing</a:t>
            </a:r>
          </a:p>
        </p:txBody>
      </p:sp>
      <p:pic>
        <p:nvPicPr>
          <p:cNvPr id="3" name="Content Placeholder 2"/>
          <p:cNvPicPr>
            <a:picLocks noGrp="1" noChangeAspect="1"/>
          </p:cNvPicPr>
          <p:nvPr>
            <p:ph idx="1"/>
          </p:nvPr>
        </p:nvPicPr>
        <p:blipFill>
          <a:blip r:embed="rId3"/>
          <a:stretch>
            <a:fillRect/>
          </a:stretch>
        </p:blipFill>
        <p:spPr>
          <a:xfrm>
            <a:off x="3352800" y="1828800"/>
            <a:ext cx="5937250" cy="4191001"/>
          </a:xfrm>
          <a:prstGeom prst="rect">
            <a:avLst/>
          </a:prstGeom>
        </p:spPr>
      </p:pic>
      <p:sp>
        <p:nvSpPr>
          <p:cNvPr id="6" name="Content Placeholder 3"/>
          <p:cNvSpPr txBox="1">
            <a:spLocks/>
          </p:cNvSpPr>
          <p:nvPr/>
        </p:nvSpPr>
        <p:spPr>
          <a:xfrm>
            <a:off x="304800" y="1853184"/>
            <a:ext cx="4191000" cy="43354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marL="0" marR="0" lvl="0" indent="0" algn="l" defTabSz="914400" rtl="0" eaLnBrk="1" fontAlgn="base" latinLnBrk="0" hangingPunct="1">
              <a:lnSpc>
                <a:spcPct val="85000"/>
              </a:lnSpc>
              <a:spcBef>
                <a:spcPct val="45000"/>
              </a:spcBef>
              <a:spcAft>
                <a:spcPct val="0"/>
              </a:spcAft>
              <a:buClrTx/>
              <a:buSzPct val="80000"/>
              <a:buFontTx/>
              <a:buNone/>
              <a:tabLst/>
              <a:defRPr/>
            </a:pPr>
            <a:r>
              <a:rPr kumimoji="0" lang="en-US" sz="2800" b="0" i="0" u="none" strike="noStrike" kern="0" cap="none" spc="0" normalizeH="0" baseline="0" noProof="0" dirty="0" smtClean="0">
                <a:ln>
                  <a:noFill/>
                </a:ln>
                <a:solidFill>
                  <a:srgbClr val="1D528D"/>
                </a:solidFill>
                <a:effectLst/>
                <a:uLnTx/>
                <a:uFillTx/>
                <a:latin typeface="Arial"/>
                <a:ea typeface="+mn-ea"/>
                <a:cs typeface="+mn-cs"/>
              </a:rPr>
              <a:t>Ability now to downscale global and national climate models</a:t>
            </a:r>
          </a:p>
          <a:p>
            <a:pPr marL="0" marR="0" lvl="0" indent="0" algn="l" defTabSz="914400" rtl="0" eaLnBrk="1" fontAlgn="base" latinLnBrk="0" hangingPunct="1">
              <a:lnSpc>
                <a:spcPct val="85000"/>
              </a:lnSpc>
              <a:spcBef>
                <a:spcPct val="45000"/>
              </a:spcBef>
              <a:spcAft>
                <a:spcPct val="0"/>
              </a:spcAft>
              <a:buClrTx/>
              <a:buSzPct val="80000"/>
              <a:buFontTx/>
              <a:buNone/>
              <a:tabLst/>
              <a:defRPr/>
            </a:pPr>
            <a:r>
              <a:rPr kumimoji="0" lang="en-US" sz="2800" b="0" i="0" u="none" strike="noStrike" kern="0" cap="none" spc="0" normalizeH="0" baseline="0" noProof="0" dirty="0" smtClean="0">
                <a:ln>
                  <a:noFill/>
                </a:ln>
                <a:solidFill>
                  <a:srgbClr val="1D528D"/>
                </a:solidFill>
                <a:effectLst/>
                <a:uLnTx/>
                <a:uFillTx/>
                <a:latin typeface="Arial"/>
                <a:ea typeface="+mn-ea"/>
                <a:cs typeface="+mn-cs"/>
              </a:rPr>
              <a:t>Impacts on flood risk vary with location</a:t>
            </a:r>
          </a:p>
          <a:p>
            <a:pPr marL="0" marR="0" lvl="0" indent="0" algn="l" defTabSz="914400" rtl="0" eaLnBrk="1" fontAlgn="base" latinLnBrk="0" hangingPunct="1">
              <a:lnSpc>
                <a:spcPct val="85000"/>
              </a:lnSpc>
              <a:spcBef>
                <a:spcPct val="45000"/>
              </a:spcBef>
              <a:spcAft>
                <a:spcPct val="0"/>
              </a:spcAft>
              <a:buClrTx/>
              <a:buSzPct val="80000"/>
              <a:buFontTx/>
              <a:buNone/>
              <a:tabLst/>
              <a:defRPr/>
            </a:pPr>
            <a:r>
              <a:rPr kumimoji="0" lang="en-US" sz="2800" b="0" i="0" u="none" strike="noStrike" kern="0" cap="none" spc="0" normalizeH="0" baseline="0" noProof="0" dirty="0" smtClean="0">
                <a:ln>
                  <a:noFill/>
                </a:ln>
                <a:solidFill>
                  <a:srgbClr val="1D528D"/>
                </a:solidFill>
                <a:effectLst/>
                <a:uLnTx/>
                <a:uFillTx/>
                <a:latin typeface="Arial"/>
                <a:ea typeface="+mn-ea"/>
                <a:cs typeface="+mn-cs"/>
              </a:rPr>
              <a:t>Coastal impacts</a:t>
            </a:r>
            <a:r>
              <a:rPr kumimoji="0" lang="en-US" sz="2800" b="0" i="0" u="none" strike="noStrike" kern="0" cap="none" spc="0" normalizeH="0" noProof="0" dirty="0" smtClean="0">
                <a:ln>
                  <a:noFill/>
                </a:ln>
                <a:solidFill>
                  <a:srgbClr val="1D528D"/>
                </a:solidFill>
                <a:effectLst/>
                <a:uLnTx/>
                <a:uFillTx/>
                <a:latin typeface="Arial"/>
                <a:ea typeface="+mn-ea"/>
                <a:cs typeface="+mn-cs"/>
              </a:rPr>
              <a:t> and science tend to be more advance than riverine</a:t>
            </a:r>
          </a:p>
          <a:p>
            <a:pPr marL="0" marR="0" lvl="0" indent="0" algn="l" defTabSz="914400" rtl="0" eaLnBrk="1" fontAlgn="base" latinLnBrk="0" hangingPunct="1">
              <a:lnSpc>
                <a:spcPct val="85000"/>
              </a:lnSpc>
              <a:spcBef>
                <a:spcPct val="45000"/>
              </a:spcBef>
              <a:spcAft>
                <a:spcPct val="0"/>
              </a:spcAft>
              <a:buClrTx/>
              <a:buSzPct val="80000"/>
              <a:buFontTx/>
              <a:buNone/>
              <a:tabLst/>
              <a:defRPr/>
            </a:pPr>
            <a:r>
              <a:rPr lang="en-US" sz="2800" kern="0" baseline="0" dirty="0" smtClean="0">
                <a:solidFill>
                  <a:srgbClr val="1D528D"/>
                </a:solidFill>
                <a:latin typeface="Arial"/>
                <a:cs typeface="+mn-cs"/>
              </a:rPr>
              <a:t>Some areas, less rain, but more potential</a:t>
            </a:r>
            <a:r>
              <a:rPr lang="en-US" sz="2800" kern="0" dirty="0" smtClean="0">
                <a:solidFill>
                  <a:srgbClr val="1D528D"/>
                </a:solidFill>
                <a:latin typeface="Arial"/>
                <a:cs typeface="+mn-cs"/>
              </a:rPr>
              <a:t> extreme flooding</a:t>
            </a:r>
            <a:endParaRPr kumimoji="0" lang="en-US" sz="2800" b="0" i="0" u="none" strike="noStrike" kern="0" cap="none" spc="0" normalizeH="0" baseline="0" noProof="0" dirty="0" smtClean="0">
              <a:ln>
                <a:noFill/>
              </a:ln>
              <a:solidFill>
                <a:srgbClr val="1D528D"/>
              </a:solidFill>
              <a:effectLst/>
              <a:uLnTx/>
              <a:uFillTx/>
              <a:latin typeface="Arial"/>
              <a:ea typeface="+mn-ea"/>
              <a:cs typeface="+mn-cs"/>
            </a:endParaRPr>
          </a:p>
          <a:p>
            <a:pPr marL="0" marR="0" lvl="0" indent="0" algn="l" defTabSz="914400" rtl="0" eaLnBrk="1" fontAlgn="base" latinLnBrk="0" hangingPunct="1">
              <a:lnSpc>
                <a:spcPct val="85000"/>
              </a:lnSpc>
              <a:spcBef>
                <a:spcPct val="45000"/>
              </a:spcBef>
              <a:spcAft>
                <a:spcPct val="0"/>
              </a:spcAft>
              <a:buClr>
                <a:srgbClr val="FE000C"/>
              </a:buClr>
              <a:buSzPct val="80000"/>
              <a:buFontTx/>
              <a:buNone/>
              <a:tabLst/>
              <a:defRPr/>
            </a:pPr>
            <a:endParaRPr kumimoji="0" lang="en-US" sz="16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85000"/>
              </a:lnSpc>
              <a:spcBef>
                <a:spcPct val="45000"/>
              </a:spcBef>
              <a:spcAft>
                <a:spcPct val="0"/>
              </a:spcAft>
              <a:buClr>
                <a:srgbClr val="CACACA"/>
              </a:buClr>
              <a:buSzPct val="100000"/>
              <a:buFontTx/>
              <a:buNone/>
              <a:tabLst/>
              <a:defRPr/>
            </a:pPr>
            <a:endParaRPr kumimoji="0" lang="en-US" sz="2400" b="0" i="0" u="none" strike="noStrike" kern="0" cap="none" spc="0" normalizeH="0" baseline="0" noProof="0" dirty="0" smtClean="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9063862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95400" y="152400"/>
            <a:ext cx="6477000" cy="1139825"/>
          </a:xfrm>
        </p:spPr>
        <p:txBody>
          <a:bodyPr/>
          <a:lstStyle/>
          <a:p>
            <a:pPr eaLnBrk="1" hangingPunct="1"/>
            <a:r>
              <a:rPr lang="en-US" sz="4000" dirty="0" smtClean="0"/>
              <a:t>Demographics are too!</a:t>
            </a:r>
          </a:p>
        </p:txBody>
      </p:sp>
      <p:sp>
        <p:nvSpPr>
          <p:cNvPr id="17411" name="Rectangle 3"/>
          <p:cNvSpPr>
            <a:spLocks noGrp="1" noChangeArrowheads="1"/>
          </p:cNvSpPr>
          <p:nvPr>
            <p:ph type="body" idx="1"/>
          </p:nvPr>
        </p:nvSpPr>
        <p:spPr>
          <a:xfrm>
            <a:off x="381000" y="1295400"/>
            <a:ext cx="6858000" cy="5029200"/>
          </a:xfrm>
        </p:spPr>
        <p:txBody>
          <a:bodyPr/>
          <a:lstStyle/>
          <a:p>
            <a:pPr marL="0" indent="0" eaLnBrk="1" hangingPunct="1">
              <a:lnSpc>
                <a:spcPct val="80000"/>
              </a:lnSpc>
              <a:buNone/>
            </a:pPr>
            <a:r>
              <a:rPr lang="en-US" sz="3600" b="1" dirty="0" smtClean="0"/>
              <a:t>By 2050:</a:t>
            </a:r>
          </a:p>
          <a:p>
            <a:pPr marL="457200" indent="-457200">
              <a:lnSpc>
                <a:spcPct val="80000"/>
              </a:lnSpc>
            </a:pPr>
            <a:r>
              <a:rPr lang="en-US" sz="2800" dirty="0" smtClean="0"/>
              <a:t>460 million people in the US</a:t>
            </a:r>
          </a:p>
          <a:p>
            <a:pPr marL="457200" indent="-457200">
              <a:lnSpc>
                <a:spcPct val="80000"/>
              </a:lnSpc>
            </a:pPr>
            <a:r>
              <a:rPr lang="en-US" sz="2800" dirty="0" smtClean="0"/>
              <a:t>200 million housing units (up from 116 million in 2000). </a:t>
            </a:r>
          </a:p>
          <a:p>
            <a:pPr marL="857250" lvl="1" indent="-457200">
              <a:lnSpc>
                <a:spcPct val="80000"/>
              </a:lnSpc>
            </a:pPr>
            <a:r>
              <a:rPr lang="en-US" sz="2400" dirty="0" smtClean="0"/>
              <a:t>Between replacement units and new units, 90% of units in 2050 will have not existed in 2000</a:t>
            </a:r>
          </a:p>
          <a:p>
            <a:pPr marL="457200" indent="-457200">
              <a:lnSpc>
                <a:spcPct val="80000"/>
              </a:lnSpc>
            </a:pPr>
            <a:r>
              <a:rPr lang="en-US" sz="2800" dirty="0" smtClean="0"/>
              <a:t>180 billion sq. ft. non-residential space (up from 80 billion in 2000)</a:t>
            </a:r>
          </a:p>
          <a:p>
            <a:pPr marL="857250" lvl="1" indent="-457200">
              <a:lnSpc>
                <a:spcPct val="80000"/>
              </a:lnSpc>
            </a:pPr>
            <a:r>
              <a:rPr lang="en-US" sz="2400" dirty="0" smtClean="0"/>
              <a:t>Between replacement and new space, 225% of spaced will not have existed in 2000.</a:t>
            </a:r>
          </a:p>
          <a:p>
            <a:pPr marL="457200" indent="-457200">
              <a:lnSpc>
                <a:spcPct val="80000"/>
              </a:lnSpc>
            </a:pPr>
            <a:r>
              <a:rPr lang="en-US" sz="2800" dirty="0" smtClean="0"/>
              <a:t>Average life span of homes – over 150 years!</a:t>
            </a:r>
          </a:p>
          <a:p>
            <a:pPr marL="857250" lvl="1" indent="-457200" eaLnBrk="1" hangingPunct="1">
              <a:lnSpc>
                <a:spcPct val="80000"/>
              </a:lnSpc>
            </a:pPr>
            <a:endParaRPr lang="en-US" sz="1200" dirty="0" smtClean="0"/>
          </a:p>
          <a:p>
            <a:pPr marL="857250" lvl="1" indent="-457200" eaLnBrk="1" hangingPunct="1">
              <a:lnSpc>
                <a:spcPct val="80000"/>
              </a:lnSpc>
            </a:pPr>
            <a:r>
              <a:rPr lang="en-US" sz="1200" dirty="0" smtClean="0"/>
              <a:t>Source:  Arthur Nelson, Metropolitan Institute at Virginia Tech.</a:t>
            </a:r>
          </a:p>
        </p:txBody>
      </p:sp>
      <p:pic>
        <p:nvPicPr>
          <p:cNvPr id="2" name="Picture 1"/>
          <p:cNvPicPr>
            <a:picLocks noChangeAspect="1"/>
          </p:cNvPicPr>
          <p:nvPr/>
        </p:nvPicPr>
        <p:blipFill rotWithShape="1">
          <a:blip r:embed="rId3"/>
          <a:srcRect l="16875" t="13333" r="67292" b="12592"/>
          <a:stretch/>
        </p:blipFill>
        <p:spPr>
          <a:xfrm>
            <a:off x="7321296" y="1524000"/>
            <a:ext cx="1621536" cy="2133600"/>
          </a:xfrm>
          <a:prstGeom prst="rect">
            <a:avLst/>
          </a:prstGeom>
        </p:spPr>
      </p:pic>
    </p:spTree>
    <p:extLst>
      <p:ext uri="{BB962C8B-B14F-4D97-AF65-F5344CB8AC3E}">
        <p14:creationId xmlns:p14="http://schemas.microsoft.com/office/powerpoint/2010/main" val="192215751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533400"/>
            <a:ext cx="8000999" cy="1139825"/>
          </a:xfrm>
        </p:spPr>
        <p:txBody>
          <a:bodyPr/>
          <a:lstStyle/>
          <a:p>
            <a:pPr eaLnBrk="1" hangingPunct="1"/>
            <a:r>
              <a:rPr lang="en-US" sz="4000" dirty="0" smtClean="0"/>
              <a:t>Flood Hazards are Changing</a:t>
            </a:r>
            <a:br>
              <a:rPr lang="en-US" sz="4000" dirty="0" smtClean="0"/>
            </a:br>
            <a:endParaRPr lang="en-US" sz="4000" dirty="0" smtClean="0">
              <a:solidFill>
                <a:schemeClr val="tx1"/>
              </a:solidFill>
            </a:endParaRPr>
          </a:p>
        </p:txBody>
      </p:sp>
      <p:sp>
        <p:nvSpPr>
          <p:cNvPr id="13315" name="Rectangle 3"/>
          <p:cNvSpPr>
            <a:spLocks noGrp="1" noChangeArrowheads="1"/>
          </p:cNvSpPr>
          <p:nvPr>
            <p:ph type="body" idx="1"/>
          </p:nvPr>
        </p:nvSpPr>
        <p:spPr>
          <a:xfrm>
            <a:off x="304801" y="1721993"/>
            <a:ext cx="5791200" cy="5029200"/>
          </a:xfrm>
        </p:spPr>
        <p:txBody>
          <a:bodyPr/>
          <a:lstStyle/>
          <a:p>
            <a:pPr marL="457200" indent="-457200" eaLnBrk="1" hangingPunct="1">
              <a:lnSpc>
                <a:spcPct val="80000"/>
              </a:lnSpc>
            </a:pPr>
            <a:r>
              <a:rPr lang="en-US" sz="3600" dirty="0" smtClean="0"/>
              <a:t>More “1,000-year” floods &amp; areas getting multiple 100-year + floods</a:t>
            </a:r>
          </a:p>
          <a:p>
            <a:pPr marL="457200" indent="-457200" eaLnBrk="1" hangingPunct="1">
              <a:lnSpc>
                <a:spcPct val="80000"/>
              </a:lnSpc>
            </a:pPr>
            <a:r>
              <a:rPr lang="en-US" sz="3600" dirty="0" smtClean="0"/>
              <a:t>Riverine floodplains expected to grow by 45%, coastal floodplains by 55% by 2100</a:t>
            </a:r>
          </a:p>
          <a:p>
            <a:pPr marL="457200" indent="-457200" eaLnBrk="1" hangingPunct="1">
              <a:lnSpc>
                <a:spcPct val="80000"/>
              </a:lnSpc>
            </a:pPr>
            <a:r>
              <a:rPr lang="en-US" sz="3600" dirty="0" smtClean="0"/>
              <a:t>Upper bound for SLR this century revised upward to 2.5m (8 </a:t>
            </a:r>
            <a:r>
              <a:rPr lang="en-US" sz="3600" dirty="0" err="1" smtClean="0"/>
              <a:t>ft</a:t>
            </a:r>
            <a:r>
              <a:rPr lang="en-US" sz="3600" dirty="0" smtClean="0"/>
              <a:t>) </a:t>
            </a:r>
          </a:p>
          <a:p>
            <a:pPr marL="457200" indent="-457200" eaLnBrk="1" hangingPunct="1">
              <a:lnSpc>
                <a:spcPct val="80000"/>
              </a:lnSpc>
            </a:pPr>
            <a:endParaRPr lang="en-US" sz="3600" dirty="0" smtClean="0"/>
          </a:p>
          <a:p>
            <a:pPr marL="457200" indent="-457200" eaLnBrk="1" hangingPunct="1">
              <a:lnSpc>
                <a:spcPct val="80000"/>
              </a:lnSpc>
            </a:pPr>
            <a:endParaRPr lang="en-US" sz="3600" dirty="0" smtClean="0"/>
          </a:p>
          <a:p>
            <a:pPr marL="457200" indent="-457200" eaLnBrk="1" hangingPunct="1">
              <a:lnSpc>
                <a:spcPct val="80000"/>
              </a:lnSpc>
            </a:pPr>
            <a:endParaRPr lang="en-US" sz="3600" dirty="0" smtClean="0"/>
          </a:p>
        </p:txBody>
      </p:sp>
      <p:pic>
        <p:nvPicPr>
          <p:cNvPr id="2" name="Picture 1"/>
          <p:cNvPicPr>
            <a:picLocks noChangeAspect="1"/>
          </p:cNvPicPr>
          <p:nvPr/>
        </p:nvPicPr>
        <p:blipFill>
          <a:blip r:embed="rId3"/>
          <a:stretch>
            <a:fillRect/>
          </a:stretch>
        </p:blipFill>
        <p:spPr>
          <a:xfrm>
            <a:off x="6248400" y="1905000"/>
            <a:ext cx="1942197" cy="2523871"/>
          </a:xfrm>
          <a:prstGeom prst="rect">
            <a:avLst/>
          </a:prstGeom>
        </p:spPr>
      </p:pic>
      <p:pic>
        <p:nvPicPr>
          <p:cNvPr id="3" name="Picture 2"/>
          <p:cNvPicPr>
            <a:picLocks noChangeAspect="1"/>
          </p:cNvPicPr>
          <p:nvPr/>
        </p:nvPicPr>
        <p:blipFill>
          <a:blip r:embed="rId4"/>
          <a:stretch>
            <a:fillRect/>
          </a:stretch>
        </p:blipFill>
        <p:spPr>
          <a:xfrm>
            <a:off x="7538134" y="4038600"/>
            <a:ext cx="1304925" cy="1695450"/>
          </a:xfrm>
          <a:prstGeom prst="rect">
            <a:avLst/>
          </a:prstGeom>
        </p:spPr>
      </p:pic>
    </p:spTree>
    <p:extLst>
      <p:ext uri="{BB962C8B-B14F-4D97-AF65-F5344CB8AC3E}">
        <p14:creationId xmlns:p14="http://schemas.microsoft.com/office/powerpoint/2010/main" val="290023281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95400" y="228600"/>
            <a:ext cx="8077200" cy="1139825"/>
          </a:xfrm>
        </p:spPr>
        <p:txBody>
          <a:bodyPr/>
          <a:lstStyle/>
          <a:p>
            <a:pPr algn="l" eaLnBrk="1" hangingPunct="1">
              <a:lnSpc>
                <a:spcPts val="3600"/>
              </a:lnSpc>
            </a:pPr>
            <a:r>
              <a:rPr lang="en-US" b="1" dirty="0" smtClean="0"/>
              <a:t>Bottom Line</a:t>
            </a:r>
            <a:endParaRPr lang="en-US" sz="4000" b="1" dirty="0" smtClean="0"/>
          </a:p>
        </p:txBody>
      </p:sp>
      <p:sp>
        <p:nvSpPr>
          <p:cNvPr id="30723" name="Rectangle 3"/>
          <p:cNvSpPr>
            <a:spLocks noGrp="1" noChangeArrowheads="1"/>
          </p:cNvSpPr>
          <p:nvPr>
            <p:ph type="body" idx="1"/>
          </p:nvPr>
        </p:nvSpPr>
        <p:spPr>
          <a:xfrm>
            <a:off x="0" y="1676400"/>
            <a:ext cx="5029200" cy="5213594"/>
          </a:xfrm>
        </p:spPr>
        <p:txBody>
          <a:bodyPr/>
          <a:lstStyle/>
          <a:p>
            <a:pPr lvl="1">
              <a:lnSpc>
                <a:spcPct val="80000"/>
              </a:lnSpc>
              <a:buFont typeface="Arial" panose="020B0604020202020204" pitchFamily="34" charset="0"/>
              <a:buChar char="•"/>
            </a:pPr>
            <a:r>
              <a:rPr lang="en-US" dirty="0" smtClean="0"/>
              <a:t>Better use of existing programs</a:t>
            </a:r>
          </a:p>
          <a:p>
            <a:pPr lvl="1">
              <a:lnSpc>
                <a:spcPct val="80000"/>
              </a:lnSpc>
              <a:buFont typeface="Arial" panose="020B0604020202020204" pitchFamily="34" charset="0"/>
              <a:buChar char="•"/>
            </a:pPr>
            <a:r>
              <a:rPr lang="en-US" dirty="0" smtClean="0"/>
              <a:t>Better use of technology (LIDAR, flood fighting)</a:t>
            </a:r>
          </a:p>
          <a:p>
            <a:pPr lvl="1">
              <a:lnSpc>
                <a:spcPct val="80000"/>
              </a:lnSpc>
              <a:buFont typeface="Arial" panose="020B0604020202020204" pitchFamily="34" charset="0"/>
              <a:buChar char="•"/>
            </a:pPr>
            <a:r>
              <a:rPr lang="en-US" dirty="0" smtClean="0"/>
              <a:t>Private sector flood insurance will continue</a:t>
            </a:r>
          </a:p>
          <a:p>
            <a:pPr lvl="1">
              <a:lnSpc>
                <a:spcPct val="80000"/>
              </a:lnSpc>
              <a:buFont typeface="Arial" panose="020B0604020202020204" pitchFamily="34" charset="0"/>
              <a:buChar char="•"/>
            </a:pPr>
            <a:r>
              <a:rPr lang="en-US" dirty="0" smtClean="0"/>
              <a:t>More importance on state/local efforts to reduce flood risk</a:t>
            </a:r>
          </a:p>
          <a:p>
            <a:pPr lvl="1">
              <a:lnSpc>
                <a:spcPct val="80000"/>
              </a:lnSpc>
              <a:buFont typeface="Arial" panose="020B0604020202020204" pitchFamily="34" charset="0"/>
              <a:buChar char="•"/>
            </a:pPr>
            <a:r>
              <a:rPr lang="en-US" dirty="0" smtClean="0"/>
              <a:t>Federal debt</a:t>
            </a:r>
          </a:p>
          <a:p>
            <a:pPr lvl="1">
              <a:lnSpc>
                <a:spcPct val="80000"/>
              </a:lnSpc>
              <a:buFont typeface="Arial" panose="020B0604020202020204" pitchFamily="34" charset="0"/>
              <a:buChar char="•"/>
            </a:pPr>
            <a:r>
              <a:rPr lang="en-US" dirty="0" smtClean="0"/>
              <a:t>Sea level rise crisis will affect the nation</a:t>
            </a:r>
          </a:p>
          <a:p>
            <a:pPr lvl="1">
              <a:lnSpc>
                <a:spcPct val="80000"/>
              </a:lnSpc>
              <a:buFont typeface="Arial" panose="020B0604020202020204" pitchFamily="34" charset="0"/>
              <a:buChar char="•"/>
            </a:pPr>
            <a:r>
              <a:rPr lang="en-US" dirty="0" smtClean="0"/>
              <a:t>New flood risks?</a:t>
            </a:r>
          </a:p>
          <a:p>
            <a:pPr lvl="1">
              <a:lnSpc>
                <a:spcPct val="80000"/>
              </a:lnSpc>
              <a:buFont typeface="Arial" panose="020B0604020202020204" pitchFamily="34" charset="0"/>
              <a:buChar char="•"/>
            </a:pPr>
            <a:endParaRPr lang="en-US" dirty="0" smtClean="0"/>
          </a:p>
        </p:txBody>
      </p:sp>
      <p:pic>
        <p:nvPicPr>
          <p:cNvPr id="2" name="Picture 1"/>
          <p:cNvPicPr>
            <a:picLocks noChangeAspect="1"/>
          </p:cNvPicPr>
          <p:nvPr/>
        </p:nvPicPr>
        <p:blipFill rotWithShape="1">
          <a:blip r:embed="rId3"/>
          <a:srcRect l="34263" t="19792" r="35216" b="14583"/>
          <a:stretch/>
        </p:blipFill>
        <p:spPr>
          <a:xfrm>
            <a:off x="5029200" y="1676400"/>
            <a:ext cx="3962400" cy="4800600"/>
          </a:xfrm>
          <a:prstGeom prst="rect">
            <a:avLst/>
          </a:prstGeom>
        </p:spPr>
      </p:pic>
    </p:spTree>
    <p:extLst>
      <p:ext uri="{BB962C8B-B14F-4D97-AF65-F5344CB8AC3E}">
        <p14:creationId xmlns:p14="http://schemas.microsoft.com/office/powerpoint/2010/main" val="288641438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12492" y="2223512"/>
            <a:ext cx="2107697" cy="1401619"/>
          </a:xfrm>
          <a:prstGeom prst="rect">
            <a:avLst/>
          </a:prstGeom>
        </p:spPr>
      </p:pic>
      <p:sp>
        <p:nvSpPr>
          <p:cNvPr id="2" name="Title 1"/>
          <p:cNvSpPr>
            <a:spLocks noGrp="1"/>
          </p:cNvSpPr>
          <p:nvPr>
            <p:ph type="title"/>
          </p:nvPr>
        </p:nvSpPr>
        <p:spPr>
          <a:xfrm>
            <a:off x="1143000" y="274638"/>
            <a:ext cx="6781800" cy="868362"/>
          </a:xfrm>
        </p:spPr>
        <p:txBody>
          <a:bodyPr/>
          <a:lstStyle/>
          <a:p>
            <a:r>
              <a:rPr lang="en-US" sz="3600" b="1" dirty="0" smtClean="0"/>
              <a:t>National Flood Barrier Testing &amp; Certification Program</a:t>
            </a:r>
            <a:endParaRPr lang="en-US" sz="3600" b="1" dirty="0"/>
          </a:p>
        </p:txBody>
      </p:sp>
      <p:sp>
        <p:nvSpPr>
          <p:cNvPr id="3" name="Content Placeholder 2"/>
          <p:cNvSpPr>
            <a:spLocks noGrp="1"/>
          </p:cNvSpPr>
          <p:nvPr>
            <p:ph idx="1"/>
          </p:nvPr>
        </p:nvSpPr>
        <p:spPr>
          <a:xfrm>
            <a:off x="228600" y="1387429"/>
            <a:ext cx="5562599" cy="5029199"/>
          </a:xfrm>
        </p:spPr>
        <p:txBody>
          <a:bodyPr/>
          <a:lstStyle/>
          <a:p>
            <a:r>
              <a:rPr lang="en-US" sz="2800" dirty="0" smtClean="0"/>
              <a:t>ASFPM leads program to test and certify flood barrier products: </a:t>
            </a:r>
            <a:r>
              <a:rPr lang="en-US" sz="2800" dirty="0" smtClean="0">
                <a:hlinkClick r:id="rId4"/>
              </a:rPr>
              <a:t>www.nationalfloodbarrier.org</a:t>
            </a:r>
            <a:r>
              <a:rPr lang="en-US" sz="2800" dirty="0" smtClean="0"/>
              <a:t> </a:t>
            </a:r>
          </a:p>
          <a:p>
            <a:r>
              <a:rPr lang="en-US" sz="2800" dirty="0" smtClean="0"/>
              <a:t>Certified products get FM Diamond</a:t>
            </a:r>
          </a:p>
          <a:p>
            <a:r>
              <a:rPr lang="en-US" sz="2800" dirty="0" smtClean="0"/>
              <a:t>Tests 4 types of products:  Opening barriers, perimeter barriers, backwater valves, and mitigation pumps</a:t>
            </a:r>
          </a:p>
          <a:p>
            <a:r>
              <a:rPr lang="en-US" sz="2800" b="1" dirty="0" smtClean="0"/>
              <a:t>Tests to FM/ANSI 2510 standards</a:t>
            </a:r>
          </a:p>
          <a:p>
            <a:endParaRPr lang="en-US" sz="2800" dirty="0"/>
          </a:p>
          <a:p>
            <a:endParaRPr lang="en-US" sz="2100" dirty="0"/>
          </a:p>
          <a:p>
            <a:pPr lvl="2"/>
            <a:endParaRPr lang="en-US" sz="2100" dirty="0"/>
          </a:p>
        </p:txBody>
      </p:sp>
      <p:sp>
        <p:nvSpPr>
          <p:cNvPr id="5" name="Slide Number Placeholder 4"/>
          <p:cNvSpPr>
            <a:spLocks noGrp="1"/>
          </p:cNvSpPr>
          <p:nvPr>
            <p:ph type="sldNum" sz="quarter" idx="12"/>
          </p:nvPr>
        </p:nvSpPr>
        <p:spPr>
          <a:xfrm>
            <a:off x="6532880" y="6416628"/>
            <a:ext cx="2133600" cy="244475"/>
          </a:xfrm>
        </p:spPr>
        <p:txBody>
          <a:bodyPr/>
          <a:lstStyle/>
          <a:p>
            <a:pPr>
              <a:defRPr/>
            </a:pPr>
            <a:fld id="{3A57CB49-F08F-4619-808B-68261B066031}" type="slidenum">
              <a:rPr lang="en-US" smtClean="0">
                <a:solidFill>
                  <a:srgbClr val="1D528D"/>
                </a:solidFill>
              </a:rPr>
              <a:pPr>
                <a:defRPr/>
              </a:pPr>
              <a:t>25</a:t>
            </a:fld>
            <a:endParaRPr lang="en-US" dirty="0">
              <a:solidFill>
                <a:srgbClr val="1D528D"/>
              </a:solidFill>
            </a:endParaRPr>
          </a:p>
        </p:txBody>
      </p:sp>
      <p:pic>
        <p:nvPicPr>
          <p:cNvPr id="7" name="Picture 6"/>
          <p:cNvPicPr>
            <a:picLocks noChangeAspect="1"/>
          </p:cNvPicPr>
          <p:nvPr/>
        </p:nvPicPr>
        <p:blipFill>
          <a:blip r:embed="rId5"/>
          <a:stretch>
            <a:fillRect/>
          </a:stretch>
        </p:blipFill>
        <p:spPr>
          <a:xfrm>
            <a:off x="7924800" y="274638"/>
            <a:ext cx="1198522" cy="1180766"/>
          </a:xfrm>
          <a:prstGeom prst="rect">
            <a:avLst/>
          </a:prstGeom>
        </p:spPr>
      </p:pic>
      <p:pic>
        <p:nvPicPr>
          <p:cNvPr id="10" name="Picture 9"/>
          <p:cNvPicPr>
            <a:picLocks noChangeAspect="1"/>
          </p:cNvPicPr>
          <p:nvPr/>
        </p:nvPicPr>
        <p:blipFill>
          <a:blip r:embed="rId6"/>
          <a:stretch>
            <a:fillRect/>
          </a:stretch>
        </p:blipFill>
        <p:spPr>
          <a:xfrm>
            <a:off x="4857937" y="3267528"/>
            <a:ext cx="1445046" cy="928958"/>
          </a:xfrm>
          <a:prstGeom prst="rect">
            <a:avLst/>
          </a:prstGeom>
        </p:spPr>
      </p:pic>
      <p:pic>
        <p:nvPicPr>
          <p:cNvPr id="8" name="Picture 7"/>
          <p:cNvPicPr>
            <a:picLocks noChangeAspect="1"/>
          </p:cNvPicPr>
          <p:nvPr/>
        </p:nvPicPr>
        <p:blipFill>
          <a:blip r:embed="rId7"/>
          <a:stretch>
            <a:fillRect/>
          </a:stretch>
        </p:blipFill>
        <p:spPr>
          <a:xfrm>
            <a:off x="6830694" y="3489957"/>
            <a:ext cx="2084732" cy="1557844"/>
          </a:xfrm>
          <a:prstGeom prst="rect">
            <a:avLst/>
          </a:prstGeom>
        </p:spPr>
      </p:pic>
      <p:pic>
        <p:nvPicPr>
          <p:cNvPr id="9" name="Picture 8"/>
          <p:cNvPicPr>
            <a:picLocks noChangeAspect="1"/>
          </p:cNvPicPr>
          <p:nvPr/>
        </p:nvPicPr>
        <p:blipFill>
          <a:blip r:embed="rId8"/>
          <a:stretch>
            <a:fillRect/>
          </a:stretch>
        </p:blipFill>
        <p:spPr>
          <a:xfrm>
            <a:off x="6599541" y="4798610"/>
            <a:ext cx="2133600" cy="1168123"/>
          </a:xfrm>
          <a:prstGeom prst="rect">
            <a:avLst/>
          </a:prstGeom>
        </p:spPr>
      </p:pic>
    </p:spTree>
    <p:extLst>
      <p:ext uri="{BB962C8B-B14F-4D97-AF65-F5344CB8AC3E}">
        <p14:creationId xmlns:p14="http://schemas.microsoft.com/office/powerpoint/2010/main" val="3783562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95400" y="152400"/>
            <a:ext cx="7696200" cy="1139825"/>
          </a:xfrm>
        </p:spPr>
        <p:txBody>
          <a:bodyPr/>
          <a:lstStyle/>
          <a:p>
            <a:pPr eaLnBrk="1" hangingPunct="1"/>
            <a:r>
              <a:rPr lang="en-US" sz="4000" dirty="0" smtClean="0"/>
              <a:t>Thank You</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321913"/>
            <a:ext cx="3794125" cy="2769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 y="1447800"/>
            <a:ext cx="4495800" cy="2246769"/>
          </a:xfrm>
          <a:prstGeom prst="rect">
            <a:avLst/>
          </a:prstGeom>
        </p:spPr>
        <p:txBody>
          <a:bodyPr wrap="square">
            <a:spAutoFit/>
          </a:bodyPr>
          <a:lstStyle/>
          <a:p>
            <a:r>
              <a:rPr lang="en-US" sz="2000" i="1" dirty="0"/>
              <a:t>The present status of floodplain management does not encourage complacency ... On balance, progress has been far short of what is desirable or possible, or what was envisaged at times when the current policies and activities were </a:t>
            </a:r>
            <a:r>
              <a:rPr lang="en-US" sz="2000" i="1" dirty="0" smtClean="0"/>
              <a:t>initiated  </a:t>
            </a:r>
            <a:r>
              <a:rPr lang="en-US" sz="2000" dirty="0" smtClean="0"/>
              <a:t>- GFW</a:t>
            </a:r>
            <a:endParaRPr lang="en-US" sz="2000" i="1" dirty="0"/>
          </a:p>
        </p:txBody>
      </p:sp>
      <p:sp>
        <p:nvSpPr>
          <p:cNvPr id="2" name="TextBox 1"/>
          <p:cNvSpPr txBox="1"/>
          <p:nvPr/>
        </p:nvSpPr>
        <p:spPr>
          <a:xfrm>
            <a:off x="6075219" y="4135312"/>
            <a:ext cx="3047999" cy="600164"/>
          </a:xfrm>
          <a:prstGeom prst="rect">
            <a:avLst/>
          </a:prstGeom>
          <a:noFill/>
        </p:spPr>
        <p:txBody>
          <a:bodyPr wrap="square" rtlCol="0">
            <a:spAutoFit/>
          </a:bodyPr>
          <a:lstStyle/>
          <a:p>
            <a:r>
              <a:rPr lang="en-US" sz="1100" dirty="0" smtClean="0"/>
              <a:t>Credit given to the Natural Hazards Observer and Rob </a:t>
            </a:r>
            <a:r>
              <a:rPr lang="en-US" sz="1100" dirty="0" err="1" smtClean="0"/>
              <a:t>Pudim</a:t>
            </a:r>
            <a:r>
              <a:rPr lang="en-US" sz="1100" dirty="0" smtClean="0"/>
              <a:t> for all illustrations in this  presentation</a:t>
            </a:r>
            <a:endParaRPr lang="en-US" sz="1100" dirty="0"/>
          </a:p>
        </p:txBody>
      </p:sp>
      <p:sp>
        <p:nvSpPr>
          <p:cNvPr id="4" name="TextBox 3"/>
          <p:cNvSpPr txBox="1"/>
          <p:nvPr/>
        </p:nvSpPr>
        <p:spPr>
          <a:xfrm>
            <a:off x="364177" y="4876800"/>
            <a:ext cx="5105400" cy="1569660"/>
          </a:xfrm>
          <a:prstGeom prst="rect">
            <a:avLst/>
          </a:prstGeom>
          <a:noFill/>
        </p:spPr>
        <p:txBody>
          <a:bodyPr wrap="square" rtlCol="0">
            <a:spAutoFit/>
          </a:bodyPr>
          <a:lstStyle/>
          <a:p>
            <a:r>
              <a:rPr lang="en-US" sz="3200" dirty="0" smtClean="0"/>
              <a:t>Be a member, get involved! </a:t>
            </a:r>
          </a:p>
          <a:p>
            <a:endParaRPr lang="en-US" sz="3200" dirty="0"/>
          </a:p>
          <a:p>
            <a:r>
              <a:rPr lang="en-US" sz="3200" dirty="0" smtClean="0">
                <a:hlinkClick r:id="rId4"/>
              </a:rPr>
              <a:t>www.floods.org</a:t>
            </a:r>
            <a:r>
              <a:rPr lang="en-US" sz="3200" dirty="0" smtClean="0"/>
              <a:t> </a:t>
            </a:r>
            <a:endParaRPr lang="en-US" sz="3200" dirty="0"/>
          </a:p>
        </p:txBody>
      </p:sp>
    </p:spTree>
    <p:extLst>
      <p:ext uri="{BB962C8B-B14F-4D97-AF65-F5344CB8AC3E}">
        <p14:creationId xmlns:p14="http://schemas.microsoft.com/office/powerpoint/2010/main" val="213765829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228600" y="1424780"/>
            <a:ext cx="8686800" cy="5204619"/>
          </a:xfrm>
        </p:spPr>
        <p:txBody>
          <a:bodyPr/>
          <a:lstStyle/>
          <a:p>
            <a:pPr marL="609600" indent="-609600">
              <a:spcBef>
                <a:spcPct val="0"/>
              </a:spcBef>
              <a:buFont typeface="Wingdings" pitchFamily="2" charset="2"/>
              <a:buChar char="ü"/>
            </a:pPr>
            <a:r>
              <a:rPr lang="en-US" dirty="0"/>
              <a:t>National and State Policy Issues</a:t>
            </a:r>
          </a:p>
          <a:p>
            <a:pPr marL="609600" indent="-609600" eaLnBrk="1" hangingPunct="1">
              <a:spcBef>
                <a:spcPct val="0"/>
              </a:spcBef>
              <a:buFont typeface="Wingdings" pitchFamily="2" charset="2"/>
              <a:buChar char="ü"/>
            </a:pPr>
            <a:r>
              <a:rPr lang="en-US" dirty="0" smtClean="0"/>
              <a:t>National CFM® Certification</a:t>
            </a:r>
          </a:p>
          <a:p>
            <a:pPr marL="609600" indent="-609600" eaLnBrk="1" hangingPunct="1">
              <a:spcBef>
                <a:spcPct val="0"/>
              </a:spcBef>
              <a:buFont typeface="Wingdings" pitchFamily="2" charset="2"/>
              <a:buChar char="ü"/>
            </a:pPr>
            <a:r>
              <a:rPr lang="en-US" dirty="0" smtClean="0"/>
              <a:t>State Chapter Services &amp; Support</a:t>
            </a:r>
          </a:p>
          <a:p>
            <a:pPr marL="609600" indent="-609600" eaLnBrk="1" hangingPunct="1">
              <a:spcBef>
                <a:spcPct val="0"/>
              </a:spcBef>
              <a:buFont typeface="Wingdings" pitchFamily="2" charset="2"/>
              <a:buChar char="ü"/>
            </a:pPr>
            <a:r>
              <a:rPr lang="en-US" dirty="0" smtClean="0"/>
              <a:t>Develop Tools, Publications,  &amp; Resources for State and Local Floodplain Managers</a:t>
            </a:r>
          </a:p>
          <a:p>
            <a:pPr marL="609600" indent="-609600" eaLnBrk="1" hangingPunct="1">
              <a:spcBef>
                <a:spcPct val="0"/>
              </a:spcBef>
              <a:buFont typeface="Wingdings" pitchFamily="2" charset="2"/>
              <a:buChar char="ü"/>
            </a:pPr>
            <a:r>
              <a:rPr lang="en-US" dirty="0" smtClean="0"/>
              <a:t>No Adverse Impact (NAI) </a:t>
            </a:r>
          </a:p>
          <a:p>
            <a:pPr marL="609600" indent="-609600" eaLnBrk="1" hangingPunct="1">
              <a:spcBef>
                <a:spcPct val="0"/>
              </a:spcBef>
              <a:buFont typeface="Wingdings" pitchFamily="2" charset="2"/>
              <a:buChar char="ü"/>
            </a:pPr>
            <a:r>
              <a:rPr lang="en-US" dirty="0" smtClean="0"/>
              <a:t>Conferences &amp; Events </a:t>
            </a:r>
          </a:p>
          <a:p>
            <a:pPr marL="609600" indent="-609600" eaLnBrk="1" hangingPunct="1">
              <a:spcBef>
                <a:spcPct val="0"/>
              </a:spcBef>
              <a:buFont typeface="Wingdings" pitchFamily="2" charset="2"/>
              <a:buChar char="ü"/>
            </a:pPr>
            <a:r>
              <a:rPr lang="en-US" dirty="0" smtClean="0"/>
              <a:t>Training (ASFPM Webinar Series)</a:t>
            </a:r>
          </a:p>
          <a:p>
            <a:pPr marL="609600" indent="-609600" eaLnBrk="1" hangingPunct="1">
              <a:spcBef>
                <a:spcPct val="0"/>
              </a:spcBef>
              <a:buFont typeface="Wingdings" pitchFamily="2" charset="2"/>
              <a:buChar char="ü"/>
            </a:pPr>
            <a:r>
              <a:rPr lang="en-US" dirty="0" smtClean="0"/>
              <a:t>Flood Barrier Testing &amp; Certification</a:t>
            </a:r>
          </a:p>
          <a:p>
            <a:pPr marL="609600" indent="-609600" eaLnBrk="1" hangingPunct="1">
              <a:spcBef>
                <a:spcPct val="0"/>
              </a:spcBef>
              <a:buFont typeface="Wingdings" pitchFamily="2" charset="2"/>
              <a:buChar char="ü"/>
            </a:pPr>
            <a:r>
              <a:rPr lang="en-US" dirty="0" smtClean="0"/>
              <a:t>Research (ASFPM Flood Science Center)</a:t>
            </a:r>
          </a:p>
        </p:txBody>
      </p:sp>
      <p:sp>
        <p:nvSpPr>
          <p:cNvPr id="7" name="Rectangle 2"/>
          <p:cNvSpPr txBox="1">
            <a:spLocks noChangeArrowheads="1"/>
          </p:cNvSpPr>
          <p:nvPr/>
        </p:nvSpPr>
        <p:spPr bwMode="auto">
          <a:xfrm>
            <a:off x="381000" y="228600"/>
            <a:ext cx="8229600" cy="914400"/>
          </a:xfrm>
          <a:prstGeom prst="rect">
            <a:avLst/>
          </a:prstGeom>
          <a:noFill/>
          <a:ln w="9525">
            <a:noFill/>
            <a:miter lim="800000"/>
            <a:headEnd/>
            <a:tailEnd/>
          </a:ln>
          <a:effectLst/>
        </p:spPr>
        <p:txBody>
          <a:bodyPr anchor="ctr" anchorCtr="1"/>
          <a:lstStyle/>
          <a:p>
            <a:pPr algn="ctr">
              <a:defRPr/>
            </a:pPr>
            <a:r>
              <a:rPr lang="en-US" sz="4000" kern="0" dirty="0">
                <a:solidFill>
                  <a:schemeClr val="bg1"/>
                </a:solidFill>
                <a:latin typeface="+mj-lt"/>
                <a:ea typeface="+mj-ea"/>
                <a:cs typeface="+mj-cs"/>
              </a:rPr>
              <a:t>What does ASFPM do?</a:t>
            </a: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676400"/>
            <a:ext cx="1066800" cy="74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174089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43000" y="152400"/>
            <a:ext cx="8077200" cy="1139825"/>
          </a:xfrm>
        </p:spPr>
        <p:txBody>
          <a:bodyPr/>
          <a:lstStyle/>
          <a:p>
            <a:pPr eaLnBrk="1" hangingPunct="1"/>
            <a:r>
              <a:rPr lang="en-US" b="1" dirty="0" smtClean="0"/>
              <a:t>Policy:  Where Are We At?</a:t>
            </a:r>
            <a:endParaRPr lang="en-US" sz="4000" b="1" dirty="0" smtClean="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1336" y="1828800"/>
            <a:ext cx="3463897"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200" y="1676400"/>
            <a:ext cx="4572000" cy="3416320"/>
          </a:xfrm>
          <a:prstGeom prst="rect">
            <a:avLst/>
          </a:prstGeom>
        </p:spPr>
        <p:txBody>
          <a:bodyPr>
            <a:spAutoFit/>
          </a:bodyPr>
          <a:lstStyle/>
          <a:p>
            <a:r>
              <a:rPr lang="en-US" sz="2400" i="1" dirty="0"/>
              <a:t>The broad problem of flood-loss reduction is that the rate at which flood losses are being eliminated by construction of engineering or land-treatment works is of about the same magnitude as the rate at which new property is being subjected to damage</a:t>
            </a:r>
            <a:r>
              <a:rPr lang="en-US" sz="2400" i="1" dirty="0" smtClean="0"/>
              <a:t>.   </a:t>
            </a:r>
            <a:r>
              <a:rPr lang="en-US" sz="2400" dirty="0" smtClean="0"/>
              <a:t>- GFW</a:t>
            </a:r>
            <a:endParaRPr lang="en-US" sz="2400" dirty="0"/>
          </a:p>
        </p:txBody>
      </p:sp>
    </p:spTree>
    <p:extLst>
      <p:ext uri="{BB962C8B-B14F-4D97-AF65-F5344CB8AC3E}">
        <p14:creationId xmlns:p14="http://schemas.microsoft.com/office/powerpoint/2010/main" val="276531313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533400"/>
            <a:ext cx="8000999" cy="1139825"/>
          </a:xfrm>
        </p:spPr>
        <p:txBody>
          <a:bodyPr/>
          <a:lstStyle/>
          <a:p>
            <a:pPr eaLnBrk="1" hangingPunct="1"/>
            <a:r>
              <a:rPr lang="en-US" b="1" dirty="0" smtClean="0"/>
              <a:t>Federal Budget (FY19) </a:t>
            </a:r>
            <a:r>
              <a:rPr lang="en-US" sz="4000" b="1" dirty="0" smtClean="0"/>
              <a:t/>
            </a:r>
            <a:br>
              <a:rPr lang="en-US" sz="4000" b="1" dirty="0" smtClean="0"/>
            </a:br>
            <a:endParaRPr lang="en-US" sz="4000" b="1" dirty="0" smtClean="0">
              <a:solidFill>
                <a:schemeClr val="tx1"/>
              </a:solidFill>
            </a:endParaRPr>
          </a:p>
        </p:txBody>
      </p:sp>
      <p:pic>
        <p:nvPicPr>
          <p:cNvPr id="3" name="Picture 2"/>
          <p:cNvPicPr>
            <a:picLocks noChangeAspect="1"/>
          </p:cNvPicPr>
          <p:nvPr/>
        </p:nvPicPr>
        <p:blipFill>
          <a:blip r:embed="rId3"/>
          <a:stretch>
            <a:fillRect/>
          </a:stretch>
        </p:blipFill>
        <p:spPr>
          <a:xfrm>
            <a:off x="7705106" y="90552"/>
            <a:ext cx="1438894" cy="2025520"/>
          </a:xfrm>
          <a:prstGeom prst="rect">
            <a:avLst/>
          </a:prstGeom>
        </p:spPr>
      </p:pic>
      <p:graphicFrame>
        <p:nvGraphicFramePr>
          <p:cNvPr id="4" name="Content Placeholder 3"/>
          <p:cNvGraphicFramePr>
            <a:graphicFrameLocks noGrp="1"/>
          </p:cNvGraphicFramePr>
          <p:nvPr>
            <p:ph idx="1"/>
            <p:extLst>
              <p:ext uri="{D42A27DB-BD31-4B8C-83A1-F6EECF244321}">
                <p14:modId xmlns:p14="http://schemas.microsoft.com/office/powerpoint/2010/main" val="438667664"/>
              </p:ext>
            </p:extLst>
          </p:nvPr>
        </p:nvGraphicFramePr>
        <p:xfrm>
          <a:off x="194953" y="2227358"/>
          <a:ext cx="8229600" cy="3134360"/>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tblGrid>
              <a:tr h="370840">
                <a:tc>
                  <a:txBody>
                    <a:bodyPr/>
                    <a:lstStyle/>
                    <a:p>
                      <a:r>
                        <a:rPr lang="en-US" dirty="0" smtClean="0"/>
                        <a:t>Program</a:t>
                      </a:r>
                      <a:endParaRPr lang="en-US" dirty="0"/>
                    </a:p>
                  </a:txBody>
                  <a:tcPr/>
                </a:tc>
                <a:tc>
                  <a:txBody>
                    <a:bodyPr/>
                    <a:lstStyle/>
                    <a:p>
                      <a:r>
                        <a:rPr lang="en-US" dirty="0" smtClean="0"/>
                        <a:t>Administration</a:t>
                      </a:r>
                      <a:endParaRPr lang="en-US" dirty="0"/>
                    </a:p>
                  </a:txBody>
                  <a:tcPr/>
                </a:tc>
                <a:tc>
                  <a:txBody>
                    <a:bodyPr/>
                    <a:lstStyle/>
                    <a:p>
                      <a:r>
                        <a:rPr lang="en-US" dirty="0" smtClean="0"/>
                        <a:t>House</a:t>
                      </a:r>
                      <a:endParaRPr lang="en-US" dirty="0"/>
                    </a:p>
                  </a:txBody>
                  <a:tcPr/>
                </a:tc>
                <a:tc>
                  <a:txBody>
                    <a:bodyPr/>
                    <a:lstStyle/>
                    <a:p>
                      <a:r>
                        <a:rPr lang="en-US" dirty="0" smtClean="0"/>
                        <a:t>Senate</a:t>
                      </a:r>
                      <a:endParaRPr lang="en-US" dirty="0"/>
                    </a:p>
                  </a:txBody>
                  <a:tcPr/>
                </a:tc>
                <a:extLst>
                  <a:ext uri="{0D108BD9-81ED-4DB2-BD59-A6C34878D82A}">
                    <a16:rowId xmlns:a16="http://schemas.microsoft.com/office/drawing/2014/main" val="10000"/>
                  </a:ext>
                </a:extLst>
              </a:tr>
              <a:tr h="370840">
                <a:tc>
                  <a:txBody>
                    <a:bodyPr/>
                    <a:lstStyle/>
                    <a:p>
                      <a:r>
                        <a:rPr lang="en-US" dirty="0" smtClean="0"/>
                        <a:t>FEMA -Flood Mapping</a:t>
                      </a:r>
                      <a:endParaRPr lang="en-US" dirty="0"/>
                    </a:p>
                  </a:txBody>
                  <a:tcPr/>
                </a:tc>
                <a:tc>
                  <a:txBody>
                    <a:bodyPr/>
                    <a:lstStyle/>
                    <a:p>
                      <a:r>
                        <a:rPr lang="en-US" b="1" dirty="0" smtClean="0"/>
                        <a:t>$100 m</a:t>
                      </a:r>
                      <a:endParaRPr lang="en-US" b="1" dirty="0"/>
                    </a:p>
                  </a:txBody>
                  <a:tcPr/>
                </a:tc>
                <a:tc>
                  <a:txBody>
                    <a:bodyPr/>
                    <a:lstStyle/>
                    <a:p>
                      <a:r>
                        <a:rPr lang="en-US" dirty="0" smtClean="0"/>
                        <a:t>$262.5</a:t>
                      </a:r>
                      <a:endParaRPr lang="en-US" dirty="0"/>
                    </a:p>
                  </a:txBody>
                  <a:tcPr/>
                </a:tc>
                <a:tc>
                  <a:txBody>
                    <a:bodyPr/>
                    <a:lstStyle/>
                    <a:p>
                      <a:r>
                        <a:rPr lang="en-US" dirty="0" smtClean="0"/>
                        <a:t>$250</a:t>
                      </a:r>
                      <a:endParaRPr lang="en-US" dirty="0"/>
                    </a:p>
                  </a:txBody>
                  <a:tcPr/>
                </a:tc>
                <a:extLst>
                  <a:ext uri="{0D108BD9-81ED-4DB2-BD59-A6C34878D82A}">
                    <a16:rowId xmlns:a16="http://schemas.microsoft.com/office/drawing/2014/main" val="10001"/>
                  </a:ext>
                </a:extLst>
              </a:tr>
              <a:tr h="370840">
                <a:tc>
                  <a:txBody>
                    <a:bodyPr/>
                    <a:lstStyle/>
                    <a:p>
                      <a:r>
                        <a:rPr lang="en-US" dirty="0" smtClean="0"/>
                        <a:t>FEMA</a:t>
                      </a:r>
                      <a:r>
                        <a:rPr lang="en-US" baseline="0" dirty="0" smtClean="0"/>
                        <a:t> – </a:t>
                      </a:r>
                      <a:r>
                        <a:rPr lang="en-US" dirty="0" smtClean="0"/>
                        <a:t>Pre Disaster Mitigation (PDM)</a:t>
                      </a:r>
                      <a:endParaRPr lang="en-US" dirty="0"/>
                    </a:p>
                  </a:txBody>
                  <a:tcPr/>
                </a:tc>
                <a:tc>
                  <a:txBody>
                    <a:bodyPr/>
                    <a:lstStyle/>
                    <a:p>
                      <a:r>
                        <a:rPr lang="en-US" b="1" dirty="0" smtClean="0"/>
                        <a:t>$39 m</a:t>
                      </a:r>
                      <a:endParaRPr lang="en-US" b="1" dirty="0"/>
                    </a:p>
                  </a:txBody>
                  <a:tcPr/>
                </a:tc>
                <a:tc>
                  <a:txBody>
                    <a:bodyPr/>
                    <a:lstStyle/>
                    <a:p>
                      <a:r>
                        <a:rPr lang="en-US" dirty="0" smtClean="0"/>
                        <a:t>$249</a:t>
                      </a:r>
                      <a:endParaRPr lang="en-US" dirty="0"/>
                    </a:p>
                  </a:txBody>
                  <a:tcPr/>
                </a:tc>
                <a:tc>
                  <a:txBody>
                    <a:bodyPr/>
                    <a:lstStyle/>
                    <a:p>
                      <a:r>
                        <a:rPr lang="en-US" dirty="0" smtClean="0"/>
                        <a:t>$250</a:t>
                      </a:r>
                      <a:endParaRPr lang="en-US" dirty="0"/>
                    </a:p>
                  </a:txBody>
                  <a:tcPr/>
                </a:tc>
                <a:extLst>
                  <a:ext uri="{0D108BD9-81ED-4DB2-BD59-A6C34878D82A}">
                    <a16:rowId xmlns:a16="http://schemas.microsoft.com/office/drawing/2014/main" val="10002"/>
                  </a:ext>
                </a:extLst>
              </a:tr>
              <a:tr h="370840">
                <a:tc>
                  <a:txBody>
                    <a:bodyPr/>
                    <a:lstStyle/>
                    <a:p>
                      <a:r>
                        <a:rPr lang="en-US" dirty="0" smtClean="0"/>
                        <a:t>FEMA – Flood Mitigation Assistance (FMA)</a:t>
                      </a:r>
                      <a:endParaRPr lang="en-US" dirty="0"/>
                    </a:p>
                  </a:txBody>
                  <a:tcPr/>
                </a:tc>
                <a:tc>
                  <a:txBody>
                    <a:bodyPr/>
                    <a:lstStyle/>
                    <a:p>
                      <a:r>
                        <a:rPr lang="en-US" dirty="0" smtClean="0"/>
                        <a:t>$175 m</a:t>
                      </a:r>
                      <a:endParaRPr lang="en-US" dirty="0"/>
                    </a:p>
                  </a:txBody>
                  <a:tcPr/>
                </a:tc>
                <a:tc>
                  <a:txBody>
                    <a:bodyPr/>
                    <a:lstStyle/>
                    <a:p>
                      <a:r>
                        <a:rPr lang="en-US" dirty="0" smtClean="0"/>
                        <a:t>$175</a:t>
                      </a:r>
                      <a:endParaRPr lang="en-US" dirty="0"/>
                    </a:p>
                  </a:txBody>
                  <a:tcPr/>
                </a:tc>
                <a:tc>
                  <a:txBody>
                    <a:bodyPr/>
                    <a:lstStyle/>
                    <a:p>
                      <a:r>
                        <a:rPr lang="en-US" dirty="0" smtClean="0"/>
                        <a:t>$175</a:t>
                      </a:r>
                      <a:endParaRPr lang="en-US" dirty="0"/>
                    </a:p>
                  </a:txBody>
                  <a:tcPr/>
                </a:tc>
                <a:extLst>
                  <a:ext uri="{0D108BD9-81ED-4DB2-BD59-A6C34878D82A}">
                    <a16:rowId xmlns:a16="http://schemas.microsoft.com/office/drawing/2014/main" val="1000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
        <p:nvSpPr>
          <p:cNvPr id="2" name="Rectangle 1"/>
          <p:cNvSpPr/>
          <p:nvPr/>
        </p:nvSpPr>
        <p:spPr>
          <a:xfrm>
            <a:off x="194953" y="5473005"/>
            <a:ext cx="8568047" cy="400110"/>
          </a:xfrm>
          <a:prstGeom prst="rect">
            <a:avLst/>
          </a:prstGeom>
        </p:spPr>
        <p:txBody>
          <a:bodyPr wrap="square">
            <a:spAutoFit/>
          </a:bodyPr>
          <a:lstStyle/>
          <a:p>
            <a:pPr marL="457200" indent="-457200">
              <a:buFont typeface="Arial" panose="020B0604020202020204" pitchFamily="34" charset="0"/>
              <a:buChar char="•"/>
            </a:pPr>
            <a:r>
              <a:rPr lang="en-US" sz="2000" dirty="0" smtClean="0">
                <a:latin typeface="+mn-lt"/>
              </a:rPr>
              <a:t>Very good budget numbers by the House and Senate!</a:t>
            </a:r>
          </a:p>
        </p:txBody>
      </p:sp>
    </p:spTree>
    <p:extLst>
      <p:ext uri="{BB962C8B-B14F-4D97-AF65-F5344CB8AC3E}">
        <p14:creationId xmlns:p14="http://schemas.microsoft.com/office/powerpoint/2010/main" val="297738698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533400"/>
            <a:ext cx="8000999" cy="1139825"/>
          </a:xfrm>
        </p:spPr>
        <p:txBody>
          <a:bodyPr/>
          <a:lstStyle/>
          <a:p>
            <a:pPr eaLnBrk="1" hangingPunct="1"/>
            <a:r>
              <a:rPr lang="en-US" b="1" dirty="0" smtClean="0"/>
              <a:t>Federal Budget (FY19) </a:t>
            </a:r>
            <a:r>
              <a:rPr lang="en-US" sz="4000" b="1" dirty="0" smtClean="0"/>
              <a:t/>
            </a:r>
            <a:br>
              <a:rPr lang="en-US" sz="4000" b="1" dirty="0" smtClean="0"/>
            </a:br>
            <a:endParaRPr lang="en-US" sz="4000" b="1" dirty="0" smtClean="0">
              <a:solidFill>
                <a:schemeClr val="tx1"/>
              </a:solidFill>
            </a:endParaRPr>
          </a:p>
        </p:txBody>
      </p:sp>
      <p:pic>
        <p:nvPicPr>
          <p:cNvPr id="3" name="Picture 2"/>
          <p:cNvPicPr>
            <a:picLocks noChangeAspect="1"/>
          </p:cNvPicPr>
          <p:nvPr/>
        </p:nvPicPr>
        <p:blipFill>
          <a:blip r:embed="rId3"/>
          <a:stretch>
            <a:fillRect/>
          </a:stretch>
        </p:blipFill>
        <p:spPr>
          <a:xfrm>
            <a:off x="7638522" y="90552"/>
            <a:ext cx="1505477" cy="2119248"/>
          </a:xfrm>
          <a:prstGeom prst="rect">
            <a:avLst/>
          </a:prstGeom>
        </p:spPr>
      </p:pic>
      <p:sp>
        <p:nvSpPr>
          <p:cNvPr id="2" name="Rectangle 1"/>
          <p:cNvSpPr/>
          <p:nvPr/>
        </p:nvSpPr>
        <p:spPr>
          <a:xfrm>
            <a:off x="25057" y="1483310"/>
            <a:ext cx="6651986" cy="4893647"/>
          </a:xfrm>
          <a:prstGeom prst="rect">
            <a:avLst/>
          </a:prstGeom>
        </p:spPr>
        <p:txBody>
          <a:bodyPr wrap="square">
            <a:spAutoFit/>
          </a:bodyPr>
          <a:lstStyle/>
          <a:p>
            <a:pPr marL="457200" indent="-457200">
              <a:buFont typeface="Arial" panose="020B0604020202020204" pitchFamily="34" charset="0"/>
              <a:buChar char="•"/>
            </a:pPr>
            <a:r>
              <a:rPr lang="en-US" sz="2400" dirty="0" smtClean="0">
                <a:latin typeface="+mn-lt"/>
              </a:rPr>
              <a:t>Once again, the Administration’s proposal was bad for many programs that fund floodplain management and hazard mitigation.  Luckily the Senate and House disagree!</a:t>
            </a:r>
          </a:p>
          <a:p>
            <a:pPr marL="457200" indent="-457200">
              <a:buFont typeface="Arial" panose="020B0604020202020204" pitchFamily="34" charset="0"/>
              <a:buChar char="•"/>
            </a:pPr>
            <a:r>
              <a:rPr lang="en-US" sz="2400" dirty="0" smtClean="0">
                <a:latin typeface="+mn-lt"/>
              </a:rPr>
              <a:t>While part of the Federal budget for FY19 has been passed, FEMA’s budget has not, currently FEMA is on a continuing resolution.  Big unknown is how border wall expenses will affect FEMA’s budget.</a:t>
            </a:r>
          </a:p>
          <a:p>
            <a:pPr marL="457200" indent="-457200">
              <a:buFont typeface="Arial" panose="020B0604020202020204" pitchFamily="34" charset="0"/>
              <a:buChar char="•"/>
            </a:pPr>
            <a:r>
              <a:rPr lang="en-US" sz="2400" dirty="0" smtClean="0">
                <a:latin typeface="+mn-lt"/>
              </a:rPr>
              <a:t>ASFPM and the National Association of Realtors have just reestablished the flood map coalition to maintain flood map funding!</a:t>
            </a:r>
            <a:endParaRPr lang="en-US" sz="2400" dirty="0">
              <a:latin typeface="+mn-lt"/>
            </a:endParaRPr>
          </a:p>
        </p:txBody>
      </p:sp>
      <p:pic>
        <p:nvPicPr>
          <p:cNvPr id="4" name="Picture 3"/>
          <p:cNvPicPr>
            <a:picLocks noChangeAspect="1"/>
          </p:cNvPicPr>
          <p:nvPr/>
        </p:nvPicPr>
        <p:blipFill>
          <a:blip r:embed="rId4"/>
          <a:stretch>
            <a:fillRect/>
          </a:stretch>
        </p:blipFill>
        <p:spPr>
          <a:xfrm>
            <a:off x="6580837" y="2383963"/>
            <a:ext cx="2303691" cy="173083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9522" y="3886200"/>
            <a:ext cx="2235200" cy="1676400"/>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53114307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533400"/>
            <a:ext cx="8000999" cy="1139825"/>
          </a:xfrm>
        </p:spPr>
        <p:txBody>
          <a:bodyPr/>
          <a:lstStyle/>
          <a:p>
            <a:pPr eaLnBrk="1" hangingPunct="1"/>
            <a:r>
              <a:rPr lang="en-US" b="1" dirty="0" smtClean="0"/>
              <a:t>Federal Budget (FY19) </a:t>
            </a:r>
            <a:r>
              <a:rPr lang="en-US" sz="4000" b="1" dirty="0" smtClean="0"/>
              <a:t/>
            </a:r>
            <a:br>
              <a:rPr lang="en-US" sz="4000" b="1" dirty="0" smtClean="0"/>
            </a:br>
            <a:endParaRPr lang="en-US" sz="4000" b="1" dirty="0" smtClean="0">
              <a:solidFill>
                <a:schemeClr val="tx1"/>
              </a:solidFill>
            </a:endParaRPr>
          </a:p>
        </p:txBody>
      </p:sp>
      <p:pic>
        <p:nvPicPr>
          <p:cNvPr id="3" name="Picture 2"/>
          <p:cNvPicPr>
            <a:picLocks noChangeAspect="1"/>
          </p:cNvPicPr>
          <p:nvPr/>
        </p:nvPicPr>
        <p:blipFill>
          <a:blip r:embed="rId3"/>
          <a:stretch>
            <a:fillRect/>
          </a:stretch>
        </p:blipFill>
        <p:spPr>
          <a:xfrm>
            <a:off x="7746784" y="90552"/>
            <a:ext cx="1397215" cy="1966848"/>
          </a:xfrm>
          <a:prstGeom prst="rect">
            <a:avLst/>
          </a:prstGeom>
        </p:spPr>
      </p:pic>
      <p:sp>
        <p:nvSpPr>
          <p:cNvPr id="2" name="Rectangle 1"/>
          <p:cNvSpPr/>
          <p:nvPr/>
        </p:nvSpPr>
        <p:spPr>
          <a:xfrm>
            <a:off x="279183" y="1447800"/>
            <a:ext cx="7467601" cy="6001643"/>
          </a:xfrm>
          <a:prstGeom prst="rect">
            <a:avLst/>
          </a:prstGeom>
        </p:spPr>
        <p:txBody>
          <a:bodyPr wrap="square">
            <a:spAutoFit/>
          </a:bodyPr>
          <a:lstStyle/>
          <a:p>
            <a:pPr marL="457200" indent="-457200">
              <a:buFont typeface="Arial" panose="020B0604020202020204" pitchFamily="34" charset="0"/>
              <a:buChar char="•"/>
            </a:pPr>
            <a:r>
              <a:rPr lang="en-US" sz="2400" dirty="0" smtClean="0">
                <a:latin typeface="+mn-lt"/>
              </a:rPr>
              <a:t>USACE – Lots of new project authorizations, not a significant level of new funding; in the meantime O&amp;M costs continue to increase.</a:t>
            </a:r>
          </a:p>
          <a:p>
            <a:pPr marL="457200" indent="-457200">
              <a:buFont typeface="Arial" panose="020B0604020202020204" pitchFamily="34" charset="0"/>
              <a:buChar char="•"/>
            </a:pPr>
            <a:r>
              <a:rPr lang="en-US" sz="2400" dirty="0" smtClean="0">
                <a:latin typeface="+mn-lt"/>
              </a:rPr>
              <a:t>USDA – Problem is that with farm bill expired, conservation programs are curtailed; they are always threatened anyways.</a:t>
            </a:r>
          </a:p>
          <a:p>
            <a:pPr marL="457200" indent="-457200">
              <a:buFont typeface="Arial" panose="020B0604020202020204" pitchFamily="34" charset="0"/>
              <a:buChar char="•"/>
            </a:pPr>
            <a:r>
              <a:rPr lang="en-US" sz="2400" dirty="0" smtClean="0">
                <a:latin typeface="+mn-lt"/>
              </a:rPr>
              <a:t>Disaster  (emergency) </a:t>
            </a:r>
            <a:r>
              <a:rPr lang="en-US" sz="2400" dirty="0" err="1" smtClean="0">
                <a:latin typeface="+mn-lt"/>
              </a:rPr>
              <a:t>supplementals</a:t>
            </a:r>
            <a:r>
              <a:rPr lang="en-US" sz="2400" dirty="0" smtClean="0">
                <a:latin typeface="+mn-lt"/>
              </a:rPr>
              <a:t>:</a:t>
            </a:r>
          </a:p>
          <a:p>
            <a:pPr marL="914400" lvl="1" indent="-457200">
              <a:buFont typeface="Arial" panose="020B0604020202020204" pitchFamily="34" charset="0"/>
              <a:buChar char="•"/>
            </a:pPr>
            <a:r>
              <a:rPr lang="en-US" sz="2400" dirty="0" smtClean="0">
                <a:latin typeface="+mn-lt"/>
              </a:rPr>
              <a:t>Given frequency of disasters, seems to happen more often</a:t>
            </a:r>
          </a:p>
          <a:p>
            <a:pPr marL="914400" lvl="1" indent="-457200">
              <a:buFont typeface="Arial" panose="020B0604020202020204" pitchFamily="34" charset="0"/>
              <a:buChar char="•"/>
            </a:pPr>
            <a:r>
              <a:rPr lang="en-US" sz="2400" dirty="0" smtClean="0">
                <a:latin typeface="+mn-lt"/>
              </a:rPr>
              <a:t>Huge amounts for USACE (FY 18 </a:t>
            </a:r>
            <a:r>
              <a:rPr lang="en-US" sz="2400" dirty="0" err="1" smtClean="0">
                <a:latin typeface="+mn-lt"/>
              </a:rPr>
              <a:t>approps</a:t>
            </a:r>
            <a:r>
              <a:rPr lang="en-US" sz="2400" dirty="0" smtClean="0">
                <a:latin typeface="+mn-lt"/>
              </a:rPr>
              <a:t> $7 billion, emergency supplemental $17.4 billion)</a:t>
            </a:r>
          </a:p>
          <a:p>
            <a:pPr marL="914400" lvl="1" indent="-457200">
              <a:buFont typeface="Arial" panose="020B0604020202020204" pitchFamily="34" charset="0"/>
              <a:buChar char="•"/>
            </a:pPr>
            <a:r>
              <a:rPr lang="en-US" sz="2400" dirty="0" smtClean="0">
                <a:latin typeface="+mn-lt"/>
              </a:rPr>
              <a:t>Huge amounts for HUD through CDBG-DR program</a:t>
            </a:r>
          </a:p>
          <a:p>
            <a:pPr marL="914400" lvl="1" indent="-457200">
              <a:buFont typeface="Arial" panose="020B0604020202020204" pitchFamily="34" charset="0"/>
              <a:buChar char="•"/>
            </a:pPr>
            <a:r>
              <a:rPr lang="en-US" sz="2400" dirty="0" smtClean="0">
                <a:latin typeface="+mn-lt"/>
              </a:rPr>
              <a:t>Off budget, ‘officially” doesn’t violate PAYGO</a:t>
            </a:r>
          </a:p>
          <a:p>
            <a:pPr marL="457200" indent="-457200">
              <a:buFont typeface="Arial" panose="020B0604020202020204" pitchFamily="34" charset="0"/>
              <a:buChar char="•"/>
            </a:pPr>
            <a:endParaRPr lang="en-US" sz="2400" dirty="0" smtClean="0">
              <a:latin typeface="+mn-lt"/>
            </a:endParaRPr>
          </a:p>
          <a:p>
            <a:pPr marL="457200" indent="-457200">
              <a:buFont typeface="Arial" panose="020B0604020202020204" pitchFamily="34" charset="0"/>
              <a:buChar char="•"/>
            </a:pPr>
            <a:endParaRPr lang="en-US" sz="2400" dirty="0">
              <a:latin typeface="+mn-lt"/>
            </a:endParaRPr>
          </a:p>
        </p:txBody>
      </p:sp>
    </p:spTree>
    <p:extLst>
      <p:ext uri="{BB962C8B-B14F-4D97-AF65-F5344CB8AC3E}">
        <p14:creationId xmlns:p14="http://schemas.microsoft.com/office/powerpoint/2010/main" val="330143829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19200" y="174625"/>
            <a:ext cx="7086600" cy="1139825"/>
          </a:xfrm>
        </p:spPr>
        <p:txBody>
          <a:bodyPr/>
          <a:lstStyle/>
          <a:p>
            <a:pPr algn="l" eaLnBrk="1" hangingPunct="1"/>
            <a:r>
              <a:rPr lang="en-US" sz="4000" b="1" dirty="0" smtClean="0"/>
              <a:t>NFIP Reauthorization</a:t>
            </a:r>
          </a:p>
        </p:txBody>
      </p:sp>
      <p:sp>
        <p:nvSpPr>
          <p:cNvPr id="30723" name="Rectangle 3"/>
          <p:cNvSpPr>
            <a:spLocks noGrp="1" noChangeArrowheads="1"/>
          </p:cNvSpPr>
          <p:nvPr>
            <p:ph type="body" idx="1"/>
          </p:nvPr>
        </p:nvSpPr>
        <p:spPr>
          <a:xfrm>
            <a:off x="228600" y="1447800"/>
            <a:ext cx="8686800" cy="5029200"/>
          </a:xfrm>
        </p:spPr>
        <p:txBody>
          <a:bodyPr/>
          <a:lstStyle/>
          <a:p>
            <a:pPr>
              <a:lnSpc>
                <a:spcPct val="80000"/>
              </a:lnSpc>
            </a:pPr>
            <a:r>
              <a:rPr lang="en-US" sz="2800" dirty="0" smtClean="0"/>
              <a:t>NFIP expires 11/30/18.  </a:t>
            </a:r>
          </a:p>
          <a:p>
            <a:pPr>
              <a:lnSpc>
                <a:spcPct val="80000"/>
              </a:lnSpc>
            </a:pPr>
            <a:r>
              <a:rPr lang="en-US" sz="2800" dirty="0" smtClean="0"/>
              <a:t>Most likely scenario is extending it until sometime in 2019 and “starting over” with new Congress.  </a:t>
            </a:r>
          </a:p>
          <a:p>
            <a:pPr>
              <a:lnSpc>
                <a:spcPct val="80000"/>
              </a:lnSpc>
            </a:pPr>
            <a:r>
              <a:rPr lang="en-US" sz="2800" dirty="0" smtClean="0"/>
              <a:t>House passed bill in November 2017</a:t>
            </a:r>
          </a:p>
          <a:p>
            <a:pPr lvl="1">
              <a:lnSpc>
                <a:spcPct val="80000"/>
              </a:lnSpc>
            </a:pPr>
            <a:r>
              <a:rPr lang="en-US" sz="2400" dirty="0" smtClean="0"/>
              <a:t>Focus is on fiscal solvency and privatization of program</a:t>
            </a:r>
          </a:p>
          <a:p>
            <a:pPr lvl="1">
              <a:lnSpc>
                <a:spcPct val="80000"/>
              </a:lnSpc>
            </a:pPr>
            <a:r>
              <a:rPr lang="en-US" sz="2400" dirty="0" smtClean="0"/>
              <a:t>ASPFM has significant concerns</a:t>
            </a:r>
          </a:p>
          <a:p>
            <a:pPr>
              <a:lnSpc>
                <a:spcPct val="80000"/>
              </a:lnSpc>
            </a:pPr>
            <a:r>
              <a:rPr lang="en-US" sz="2800" dirty="0" smtClean="0"/>
              <a:t>Three Senate bills in play:  Committee (Crapo-Brown), SAFE Act (Menendez), and Cassidy-Gillibrand.  </a:t>
            </a:r>
          </a:p>
          <a:p>
            <a:pPr lvl="1">
              <a:lnSpc>
                <a:spcPct val="80000"/>
              </a:lnSpc>
            </a:pPr>
            <a:r>
              <a:rPr lang="en-US" sz="2400" dirty="0" smtClean="0"/>
              <a:t>ASFPM supports all three</a:t>
            </a:r>
          </a:p>
          <a:p>
            <a:pPr>
              <a:lnSpc>
                <a:spcPct val="80000"/>
              </a:lnSpc>
            </a:pPr>
            <a:r>
              <a:rPr lang="en-US" sz="2800" dirty="0" smtClean="0"/>
              <a:t>ASFPM developed/updated Principles and Priorities documents for reform urging further hearings.</a:t>
            </a:r>
            <a:endParaRPr lang="en-US" sz="2400" dirty="0" smtClean="0"/>
          </a:p>
          <a:p>
            <a:pPr>
              <a:lnSpc>
                <a:spcPct val="80000"/>
              </a:lnSpc>
            </a:pPr>
            <a:endParaRPr lang="en-US" sz="2800" dirty="0"/>
          </a:p>
          <a:p>
            <a:pPr marL="457200" lvl="1" indent="0">
              <a:lnSpc>
                <a:spcPct val="80000"/>
              </a:lnSpc>
              <a:buNone/>
            </a:pPr>
            <a:endParaRPr lang="en-US" dirty="0" smtClean="0"/>
          </a:p>
        </p:txBody>
      </p:sp>
    </p:spTree>
    <p:extLst>
      <p:ext uri="{BB962C8B-B14F-4D97-AF65-F5344CB8AC3E}">
        <p14:creationId xmlns:p14="http://schemas.microsoft.com/office/powerpoint/2010/main" val="236918605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19200" y="174625"/>
            <a:ext cx="7086600" cy="1139825"/>
          </a:xfrm>
        </p:spPr>
        <p:txBody>
          <a:bodyPr/>
          <a:lstStyle/>
          <a:p>
            <a:pPr algn="l" eaLnBrk="1" hangingPunct="1"/>
            <a:r>
              <a:rPr lang="en-US" sz="3600" b="1" dirty="0" smtClean="0"/>
              <a:t>Disaster Reform and Recovery Act (DRRA)</a:t>
            </a:r>
          </a:p>
        </p:txBody>
      </p:sp>
      <p:sp>
        <p:nvSpPr>
          <p:cNvPr id="30723" name="Rectangle 3"/>
          <p:cNvSpPr>
            <a:spLocks noGrp="1" noChangeArrowheads="1"/>
          </p:cNvSpPr>
          <p:nvPr>
            <p:ph type="body" idx="1"/>
          </p:nvPr>
        </p:nvSpPr>
        <p:spPr>
          <a:xfrm>
            <a:off x="76200" y="1447800"/>
            <a:ext cx="9144000" cy="5410200"/>
          </a:xfrm>
        </p:spPr>
        <p:txBody>
          <a:bodyPr/>
          <a:lstStyle/>
          <a:p>
            <a:pPr>
              <a:lnSpc>
                <a:spcPct val="80000"/>
              </a:lnSpc>
            </a:pPr>
            <a:r>
              <a:rPr lang="en-US" sz="2800" dirty="0" smtClean="0"/>
              <a:t>Signed into law in October 5, 2018 it has several sections positively impacting floodplain management and hazard mitigation:</a:t>
            </a:r>
          </a:p>
          <a:p>
            <a:pPr lvl="1">
              <a:lnSpc>
                <a:spcPct val="80000"/>
              </a:lnSpc>
            </a:pPr>
            <a:r>
              <a:rPr lang="en-US" sz="2400" dirty="0"/>
              <a:t>Allows for reimbursement through </a:t>
            </a:r>
            <a:r>
              <a:rPr lang="en-US" sz="2400" dirty="0" smtClean="0"/>
              <a:t>Public Assistance of </a:t>
            </a:r>
            <a:r>
              <a:rPr lang="en-US" sz="2400" dirty="0"/>
              <a:t>mutual aid assistance for substantial damage and building inspections post-disaster (this is language ASFPM wanted in law</a:t>
            </a:r>
            <a:r>
              <a:rPr lang="en-US" sz="2400" dirty="0" smtClean="0"/>
              <a:t>).</a:t>
            </a:r>
            <a:endParaRPr lang="en-US" sz="2400" dirty="0"/>
          </a:p>
          <a:p>
            <a:pPr lvl="1">
              <a:lnSpc>
                <a:spcPct val="80000"/>
              </a:lnSpc>
            </a:pPr>
            <a:r>
              <a:rPr lang="en-US" sz="2400" dirty="0" smtClean="0"/>
              <a:t>Increases allowable grantee and </a:t>
            </a:r>
            <a:r>
              <a:rPr lang="en-US" sz="2400" dirty="0" err="1" smtClean="0"/>
              <a:t>subgrantee</a:t>
            </a:r>
            <a:r>
              <a:rPr lang="en-US" sz="2400" dirty="0" smtClean="0"/>
              <a:t> management costs under HMGP and PA; this will help build capability.</a:t>
            </a:r>
          </a:p>
          <a:p>
            <a:pPr lvl="1">
              <a:lnSpc>
                <a:spcPct val="80000"/>
              </a:lnSpc>
            </a:pPr>
            <a:r>
              <a:rPr lang="en-US" sz="2400" dirty="0" smtClean="0"/>
              <a:t>Authorizes the availability of HMGP for fire management (FMAG) disaster declarations and identifies several specific types of eligible mitigation activities that impact flood risk management.</a:t>
            </a:r>
          </a:p>
          <a:p>
            <a:pPr lvl="1">
              <a:lnSpc>
                <a:spcPct val="80000"/>
              </a:lnSpc>
            </a:pPr>
            <a:r>
              <a:rPr lang="en-US" sz="2400" dirty="0" smtClean="0"/>
              <a:t>Authorizes hazard mitigation assistance as part of Economic Development Administration economic adjustment grants.</a:t>
            </a:r>
          </a:p>
          <a:p>
            <a:pPr lvl="1">
              <a:lnSpc>
                <a:spcPct val="80000"/>
              </a:lnSpc>
            </a:pPr>
            <a:r>
              <a:rPr lang="en-US" sz="2400" dirty="0" smtClean="0"/>
              <a:t>Deems that a disaster loan is not a duplication of benefits.</a:t>
            </a:r>
          </a:p>
          <a:p>
            <a:pPr lvl="1">
              <a:lnSpc>
                <a:spcPct val="80000"/>
              </a:lnSpc>
            </a:pPr>
            <a:endParaRPr lang="en-US" sz="2400" dirty="0" smtClean="0"/>
          </a:p>
          <a:p>
            <a:pPr lvl="1">
              <a:lnSpc>
                <a:spcPct val="80000"/>
              </a:lnSpc>
            </a:pPr>
            <a:endParaRPr lang="en-US" sz="2000" dirty="0" smtClean="0"/>
          </a:p>
          <a:p>
            <a:pPr>
              <a:lnSpc>
                <a:spcPct val="80000"/>
              </a:lnSpc>
            </a:pPr>
            <a:endParaRPr lang="en-US" sz="2400" dirty="0" smtClean="0"/>
          </a:p>
          <a:p>
            <a:pPr lvl="1">
              <a:lnSpc>
                <a:spcPct val="80000"/>
              </a:lnSpc>
            </a:pPr>
            <a:endParaRPr lang="en-US" sz="2400" dirty="0" smtClean="0"/>
          </a:p>
          <a:p>
            <a:pPr marL="0" indent="0">
              <a:lnSpc>
                <a:spcPct val="80000"/>
              </a:lnSpc>
              <a:buNone/>
            </a:pPr>
            <a:endParaRPr lang="en-US" sz="2400" dirty="0" smtClean="0"/>
          </a:p>
          <a:p>
            <a:pPr>
              <a:lnSpc>
                <a:spcPct val="80000"/>
              </a:lnSpc>
            </a:pPr>
            <a:endParaRPr lang="en-US" sz="2800" dirty="0"/>
          </a:p>
          <a:p>
            <a:pPr marL="457200" lvl="1" indent="0">
              <a:lnSpc>
                <a:spcPct val="80000"/>
              </a:lnSpc>
              <a:buNone/>
            </a:pPr>
            <a:endParaRPr lang="en-US" dirty="0" smtClean="0"/>
          </a:p>
        </p:txBody>
      </p:sp>
    </p:spTree>
    <p:extLst>
      <p:ext uri="{BB962C8B-B14F-4D97-AF65-F5344CB8AC3E}">
        <p14:creationId xmlns:p14="http://schemas.microsoft.com/office/powerpoint/2010/main" val="337731720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SamTheme">
  <a:themeElements>
    <a:clrScheme name="ms01_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ms01_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s01_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ms01_1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ms01_1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eme1">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25000" smtClean="0">
            <a:ln>
              <a:noFill/>
            </a:ln>
            <a:solidFill>
              <a:schemeClr val="tx2"/>
            </a:solidFill>
            <a:effectLst/>
            <a:latin typeface="Bradley Hand ITC"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25000" smtClean="0">
            <a:ln>
              <a:noFill/>
            </a:ln>
            <a:solidFill>
              <a:schemeClr val="tx2"/>
            </a:solidFill>
            <a:effectLst/>
            <a:latin typeface="Bradley Hand ITC" pitchFamily="66"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SamTheme</Template>
  <TotalTime>9178</TotalTime>
  <Words>5109</Words>
  <Application>Microsoft Office PowerPoint</Application>
  <PresentationFormat>On-screen Show (4:3)</PresentationFormat>
  <Paragraphs>278</Paragraphs>
  <Slides>26</Slides>
  <Notes>26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Calibri</vt:lpstr>
      <vt:lpstr>Helvetica</vt:lpstr>
      <vt:lpstr>Times New Roman</vt:lpstr>
      <vt:lpstr>Wingdings</vt:lpstr>
      <vt:lpstr>SamTheme</vt:lpstr>
      <vt:lpstr>Theme1</vt:lpstr>
      <vt:lpstr> National Flood Policy:   Today?  Tomorrow?</vt:lpstr>
      <vt:lpstr>ASFPM’S MISSION</vt:lpstr>
      <vt:lpstr>PowerPoint Presentation</vt:lpstr>
      <vt:lpstr>Policy:  Where Are We At?</vt:lpstr>
      <vt:lpstr>Federal Budget (FY19)  </vt:lpstr>
      <vt:lpstr>Federal Budget (FY19)  </vt:lpstr>
      <vt:lpstr>Federal Budget (FY19)  </vt:lpstr>
      <vt:lpstr>NFIP Reauthorization</vt:lpstr>
      <vt:lpstr>Disaster Reform and Recovery Act (DRRA)</vt:lpstr>
      <vt:lpstr>Disaster Reform and Recovery Act (DRRA)</vt:lpstr>
      <vt:lpstr>Disaster Reform and Recovery Act (DRRA)</vt:lpstr>
      <vt:lpstr>Water Resource Development Act (WRDA)</vt:lpstr>
      <vt:lpstr>Other FY19 Items</vt:lpstr>
      <vt:lpstr>National Flood Policy:  Where Are We Going?</vt:lpstr>
      <vt:lpstr>OUR CHALLENGE</vt:lpstr>
      <vt:lpstr>PowerPoint Presentation</vt:lpstr>
      <vt:lpstr>PowerPoint Presentation</vt:lpstr>
      <vt:lpstr>PowerPoint Presentation</vt:lpstr>
      <vt:lpstr>OUR CHALLENGE</vt:lpstr>
      <vt:lpstr>OUR CHALLENGE</vt:lpstr>
      <vt:lpstr>The Climate is Changing</vt:lpstr>
      <vt:lpstr>Demographics are too!</vt:lpstr>
      <vt:lpstr>Flood Hazards are Changing </vt:lpstr>
      <vt:lpstr>Bottom Line</vt:lpstr>
      <vt:lpstr>National Flood Barrier Testing &amp; Certification Program</vt:lpstr>
      <vt:lpstr>Thank You</vt:lpstr>
    </vt:vector>
  </TitlesOfParts>
  <Company>ASFPM/Bender Consulting Services,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BW-12-Understanding Insurance Impacts of 205 &amp; 207</dc:title>
  <dc:creator>Bruce A. Bender</dc:creator>
  <cp:lastModifiedBy>Chad Berginnis</cp:lastModifiedBy>
  <cp:revision>535</cp:revision>
  <cp:lastPrinted>2017-10-12T11:26:12Z</cp:lastPrinted>
  <dcterms:created xsi:type="dcterms:W3CDTF">2009-06-06T01:42:58Z</dcterms:created>
  <dcterms:modified xsi:type="dcterms:W3CDTF">2018-10-24T11:46:51Z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TC011367961033</vt:lpwstr>
  </property>
  <property fmtid="{D5CDD505-2E9C-101B-9397-08002B2CF9AE}" pid="4" name="_NewReviewCycle">
    <vt:lpwstr/>
  </property>
</Properties>
</file>